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3.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5008" r:id="rId2"/>
    <p:sldMasterId id="2147483704" r:id="rId3"/>
    <p:sldMasterId id="2147483855" r:id="rId4"/>
  </p:sldMasterIdLst>
  <p:notesMasterIdLst>
    <p:notesMasterId r:id="rId74"/>
  </p:notesMasterIdLst>
  <p:handoutMasterIdLst>
    <p:handoutMasterId r:id="rId75"/>
  </p:handoutMasterIdLst>
  <p:sldIdLst>
    <p:sldId id="423" r:id="rId5"/>
    <p:sldId id="394" r:id="rId6"/>
    <p:sldId id="395" r:id="rId7"/>
    <p:sldId id="396" r:id="rId8"/>
    <p:sldId id="397" r:id="rId9"/>
    <p:sldId id="398" r:id="rId10"/>
    <p:sldId id="399" r:id="rId11"/>
    <p:sldId id="400" r:id="rId12"/>
    <p:sldId id="401" r:id="rId13"/>
    <p:sldId id="402" r:id="rId14"/>
    <p:sldId id="403" r:id="rId15"/>
    <p:sldId id="404" r:id="rId16"/>
    <p:sldId id="405" r:id="rId17"/>
    <p:sldId id="406" r:id="rId18"/>
    <p:sldId id="407" r:id="rId19"/>
    <p:sldId id="408" r:id="rId20"/>
    <p:sldId id="409" r:id="rId21"/>
    <p:sldId id="410" r:id="rId22"/>
    <p:sldId id="411" r:id="rId23"/>
    <p:sldId id="412" r:id="rId24"/>
    <p:sldId id="413" r:id="rId25"/>
    <p:sldId id="414" r:id="rId26"/>
    <p:sldId id="415" r:id="rId27"/>
    <p:sldId id="416" r:id="rId28"/>
    <p:sldId id="417" r:id="rId29"/>
    <p:sldId id="418" r:id="rId30"/>
    <p:sldId id="419" r:id="rId31"/>
    <p:sldId id="420" r:id="rId32"/>
    <p:sldId id="421" r:id="rId33"/>
    <p:sldId id="383" r:id="rId34"/>
    <p:sldId id="384" r:id="rId35"/>
    <p:sldId id="422" r:id="rId36"/>
    <p:sldId id="299" r:id="rId37"/>
    <p:sldId id="377" r:id="rId38"/>
    <p:sldId id="360" r:id="rId39"/>
    <p:sldId id="373" r:id="rId40"/>
    <p:sldId id="374" r:id="rId41"/>
    <p:sldId id="367" r:id="rId42"/>
    <p:sldId id="368" r:id="rId43"/>
    <p:sldId id="319" r:id="rId44"/>
    <p:sldId id="352" r:id="rId45"/>
    <p:sldId id="316" r:id="rId46"/>
    <p:sldId id="323" r:id="rId47"/>
    <p:sldId id="298" r:id="rId48"/>
    <p:sldId id="375" r:id="rId49"/>
    <p:sldId id="376" r:id="rId50"/>
    <p:sldId id="308" r:id="rId51"/>
    <p:sldId id="378" r:id="rId52"/>
    <p:sldId id="379" r:id="rId53"/>
    <p:sldId id="380" r:id="rId54"/>
    <p:sldId id="381" r:id="rId55"/>
    <p:sldId id="385" r:id="rId56"/>
    <p:sldId id="386" r:id="rId57"/>
    <p:sldId id="387" r:id="rId58"/>
    <p:sldId id="388" r:id="rId59"/>
    <p:sldId id="389" r:id="rId60"/>
    <p:sldId id="390" r:id="rId61"/>
    <p:sldId id="391" r:id="rId62"/>
    <p:sldId id="392" r:id="rId63"/>
    <p:sldId id="393" r:id="rId64"/>
    <p:sldId id="424" r:id="rId65"/>
    <p:sldId id="425" r:id="rId66"/>
    <p:sldId id="429" r:id="rId67"/>
    <p:sldId id="426" r:id="rId68"/>
    <p:sldId id="427" r:id="rId69"/>
    <p:sldId id="428" r:id="rId70"/>
    <p:sldId id="430" r:id="rId71"/>
    <p:sldId id="431" r:id="rId72"/>
    <p:sldId id="382" r:id="rId7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124"/>
    <a:srgbClr val="2F5994"/>
    <a:srgbClr val="0B5A99"/>
    <a:srgbClr val="216398"/>
    <a:srgbClr val="0078D7"/>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008" autoAdjust="0"/>
    <p:restoredTop sz="50067" autoAdjust="0"/>
  </p:normalViewPr>
  <p:slideViewPr>
    <p:cSldViewPr snapToGrid="0">
      <p:cViewPr>
        <p:scale>
          <a:sx n="92" d="100"/>
          <a:sy n="92" d="100"/>
        </p:scale>
        <p:origin x="712" y="1024"/>
      </p:cViewPr>
      <p:guideLst/>
    </p:cSldViewPr>
  </p:slideViewPr>
  <p:notesTextViewPr>
    <p:cViewPr>
      <p:scale>
        <a:sx n="150" d="100"/>
        <a:sy n="150" d="100"/>
      </p:scale>
      <p:origin x="0" y="0"/>
    </p:cViewPr>
  </p:notesTextViewPr>
  <p:sorterViewPr>
    <p:cViewPr varScale="1">
      <p:scale>
        <a:sx n="1" d="1"/>
        <a:sy n="1" d="1"/>
      </p:scale>
      <p:origin x="0" y="-11875"/>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slide" Target="slides/slide69.xml"/><Relationship Id="rId74" Type="http://schemas.openxmlformats.org/officeDocument/2006/relationships/notesMaster" Target="notesMasters/notesMaster1.xml"/><Relationship Id="rId75" Type="http://schemas.openxmlformats.org/officeDocument/2006/relationships/handoutMaster" Target="handoutMasters/handoutMaster1.xml"/><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9/23/16</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9/23/16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dirty="0"/>
          </a:p>
        </p:txBody>
      </p:sp>
    </p:spTree>
    <p:extLst>
      <p:ext uri="{BB962C8B-B14F-4D97-AF65-F5344CB8AC3E}">
        <p14:creationId xmlns:p14="http://schemas.microsoft.com/office/powerpoint/2010/main" val="457186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Querying static data sources such as databases is an</a:t>
            </a:r>
            <a:r>
              <a:rPr lang="en-US" baseline="0" dirty="0"/>
              <a:t> established and well-understood science. Extracting information from fast-moving data streams, such as those emanating from millions of </a:t>
            </a:r>
            <a:r>
              <a:rPr lang="en-US" baseline="0" dirty="0" err="1"/>
              <a:t>IoT</a:t>
            </a:r>
            <a:r>
              <a:rPr lang="en-US" baseline="0" dirty="0"/>
              <a:t> devices, is much more challenging. Azure Stream Analytics provides a solution by layering an enhanced version of the SQL query language over dynamic data streams. Combined with other Azure features such as event hubs and Power BI, it can be used to build real-time systems that analyze -- and allow you to respond to -- events as they happen.</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558915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Cognitive Services Face API (https://www.microsoft.com/cognitive-services/en-us/face-api) includes methods for </a:t>
            </a:r>
            <a:r>
              <a:rPr lang="en-US" dirty="0">
                <a:effectLst/>
              </a:rPr>
              <a:t>detecting human faces, comparing faces for similarity, organizing people into groups according to visual similarity, identifying people previously tagged people in images, and more. It is one</a:t>
            </a:r>
            <a:r>
              <a:rPr lang="en-US" baseline="0" dirty="0">
                <a:effectLst/>
              </a:rPr>
              <a:t> of more than 20 APIs in the Cognitive Services family that enable developers to build intelligent apps by embedding functionality that is the product of years of research.</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1783100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Cognitive Services Text</a:t>
            </a:r>
            <a:r>
              <a:rPr lang="en-US" baseline="0" dirty="0"/>
              <a:t> Analytics </a:t>
            </a:r>
            <a:r>
              <a:rPr lang="en-US" dirty="0"/>
              <a:t>API (https://www.microsoft.com/cognitive-services/en-us/text-analytics-api)</a:t>
            </a:r>
            <a:r>
              <a:rPr lang="en-US" baseline="0" dirty="0"/>
              <a:t> </a:t>
            </a:r>
            <a:r>
              <a:rPr lang="en-US" dirty="0"/>
              <a:t>includes methods for sentiment analysis, key-phrase extraction, topic detection, and language detection. </a:t>
            </a:r>
            <a:r>
              <a:rPr lang="en-US" dirty="0">
                <a:effectLst/>
              </a:rPr>
              <a:t>The sentiment-analysis API accepts text as input and returns a numeric score between 0 and 1. Scores close to 1 indicate positive sentiment and scores close to 0 indicate negative sentiment. Sentiment score is generated using classification techniques. The input features of the classifier include n-grams, features generated from part-of-speech tags, and word </a:t>
            </a:r>
            <a:r>
              <a:rPr lang="en-US" dirty="0" err="1">
                <a:effectLst/>
              </a:rPr>
              <a:t>embeddings</a:t>
            </a:r>
            <a:r>
              <a:rPr lang="en-US" dirty="0">
                <a:effectLst/>
              </a:rPr>
              <a:t>. Currently, English, French, Spanish, and Portuguese text are supported.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1351604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have to learn C# to</a:t>
            </a:r>
            <a:r>
              <a:rPr lang="en-US" baseline="0" dirty="0"/>
              <a:t> build apps that utilize Azure. SDKs are freely available for a variety of popular languages and platforms. You can get started quickly by using what you already know.</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1535659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Portal</a:t>
            </a:r>
            <a:r>
              <a:rPr lang="en-US" baseline="0" dirty="0"/>
              <a:t> is your gateway to all things Azure. This is where you create Azure resources and connect them together to form comprehensive solutions, manage those resources, and monitor billing.</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791953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dirty="0"/>
          </a:p>
        </p:txBody>
      </p:sp>
    </p:spTree>
    <p:extLst>
      <p:ext uri="{BB962C8B-B14F-4D97-AF65-F5344CB8AC3E}">
        <p14:creationId xmlns:p14="http://schemas.microsoft.com/office/powerpoint/2010/main" val="1608501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App Service is a PaaS offering that comprises four separate (but related) services:</a:t>
            </a:r>
          </a:p>
          <a:p>
            <a:endParaRPr lang="en-US" baseline="0" dirty="0"/>
          </a:p>
          <a:p>
            <a:pPr marL="171450" indent="-171450">
              <a:buFont typeface="Arial" panose="020B0604020202020204" pitchFamily="34" charset="0"/>
              <a:buChar char="•"/>
            </a:pPr>
            <a:r>
              <a:rPr lang="en-US" baseline="0" dirty="0"/>
              <a:t>Web Apps is a fully managed compute platform optimized to host Web sites and Web applications</a:t>
            </a:r>
          </a:p>
          <a:p>
            <a:pPr marL="171450" indent="-171450">
              <a:buFont typeface="Arial" panose="020B0604020202020204" pitchFamily="34" charset="0"/>
              <a:buChar char="•"/>
            </a:pPr>
            <a:r>
              <a:rPr lang="en-US" baseline="0" dirty="0"/>
              <a:t>Mobile Apps provides infrastructure for hosting back-ends for mobile apps -- for example, it provides infrastructure for sending push notifications not only to Windows clients, but to iOS and Android clients as well</a:t>
            </a:r>
          </a:p>
          <a:p>
            <a:pPr marL="171450" indent="-171450">
              <a:buFont typeface="Arial" panose="020B0604020202020204" pitchFamily="34" charset="0"/>
              <a:buChar char="•"/>
            </a:pPr>
            <a:r>
              <a:rPr lang="en-US" baseline="0" dirty="0"/>
              <a:t>API Apps makes it easy to host APIs in the cloud, features integrated support for Swagger (http://swagger.io/), and offers a built-in authentication service for restricting access to APIs</a:t>
            </a:r>
          </a:p>
          <a:p>
            <a:pPr marL="171450" indent="-171450">
              <a:buFont typeface="Arial" panose="020B0604020202020204" pitchFamily="34" charset="0"/>
              <a:buChar char="•"/>
            </a:pPr>
            <a:r>
              <a:rPr lang="en-US" baseline="0" dirty="0"/>
              <a:t>Logic Apps allows you to automate business processes and workflow -- for example, automatically finding negative tweets about your company and sending notifications to a Slack channel</a:t>
            </a:r>
          </a:p>
          <a:p>
            <a:endParaRPr lang="en-US" dirty="0"/>
          </a:p>
          <a:p>
            <a:r>
              <a:rPr lang="en-US" dirty="0"/>
              <a:t>Together, these services comprise a ready-made solution to many of the challenges involved in publishing Web sites, Web apps, Web services, mobile apps, and more.</a:t>
            </a:r>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2047375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of this presentation is</a:t>
            </a:r>
            <a:r>
              <a:rPr lang="en-US" baseline="0" dirty="0"/>
              <a:t> Azure Web Apps (https://azure.microsoft.com/en-us/documentation/articles/app-service-web-overview/). This service supports multiple languages and frameworks, including ASP.NET, Node.js, Java, PHP, and Python, so you can "use what you know" to begin leveraging it quickly. It supports scaling (manually or automatically) so capacity can grow as demand grows. It supports deployment slots for staged deployments -- for example, publish to staging, test your changes there, and then swap it into production only after you're confident it is ready. And it supports continuous integration, enabling you to be agile and aggressive in fixing bugs, adding features, and doing everything else needed to keep your site fresh and up to date.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18</a:t>
            </a:fld>
            <a:endParaRPr lang="en-US"/>
          </a:p>
        </p:txBody>
      </p:sp>
    </p:spTree>
    <p:extLst>
      <p:ext uri="{BB962C8B-B14F-4D97-AF65-F5344CB8AC3E}">
        <p14:creationId xmlns:p14="http://schemas.microsoft.com/office/powerpoint/2010/main" val="1133172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a:t>
            </a:r>
            <a:r>
              <a:rPr lang="en-US" baseline="0" dirty="0"/>
              <a:t> a Web app on a single server and you'll hit a wall when the demand on that server reaches a certain level. Deploy it in Azure, however, and you can handle bursts through auto-scaling or steady growth through manual scaling.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19</a:t>
            </a:fld>
            <a:endParaRPr lang="en-US"/>
          </a:p>
        </p:txBody>
      </p:sp>
    </p:spTree>
    <p:extLst>
      <p:ext uri="{BB962C8B-B14F-4D97-AF65-F5344CB8AC3E}">
        <p14:creationId xmlns:p14="http://schemas.microsoft.com/office/powerpoint/2010/main" val="1419273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a traditional server farm, there are two ways to scale to meet demand:</a:t>
            </a:r>
          </a:p>
          <a:p>
            <a:endParaRPr lang="en-US" baseline="0" dirty="0"/>
          </a:p>
          <a:p>
            <a:pPr marL="171450" indent="-171450">
              <a:buFont typeface="Arial" panose="020B0604020202020204" pitchFamily="34" charset="0"/>
              <a:buChar char="•"/>
            </a:pPr>
            <a:r>
              <a:rPr lang="en-US" baseline="0" dirty="0"/>
              <a:t>Scale up by beefing up the servers (more RAM, more cores, etc.)</a:t>
            </a:r>
          </a:p>
          <a:p>
            <a:pPr marL="171450" indent="-171450">
              <a:buFont typeface="Arial" panose="020B0604020202020204" pitchFamily="34" charset="0"/>
              <a:buChar char="•"/>
            </a:pPr>
            <a:r>
              <a:rPr lang="en-US" baseline="0" dirty="0"/>
              <a:t>Scale out by adding servers</a:t>
            </a:r>
          </a:p>
          <a:p>
            <a:endParaRPr lang="en-US" baseline="0" dirty="0"/>
          </a:p>
          <a:p>
            <a:r>
              <a:rPr lang="en-US" baseline="0" dirty="0"/>
              <a:t>The same holds true for virtual server farms. In App Services, scale up is a choice between B/S/P 1-3, where 1 = 1 Core, 1/75 GB RAM, 2 = 2 Core, 3.5 GB RAM, 3 = 4 Core, 7 GB RAM. You can also scale up/down between tiers (B/S/P), which impacts local HDD storage (10/50/250 GB) as well as the cap on number of instances (3/10/50).</a:t>
            </a:r>
          </a:p>
          <a:p>
            <a:endParaRPr lang="en-US" baseline="0" dirty="0"/>
          </a:p>
          <a:p>
            <a:r>
              <a:rPr lang="en-US" baseline="0" dirty="0"/>
              <a:t>* For 3 instances on Basic, only manual scaling is supported</a:t>
            </a:r>
          </a:p>
          <a:p>
            <a:r>
              <a:rPr lang="en-US" baseline="0" dirty="0"/>
              <a:t>** For Premium Tier, there is a max of 20 if not using ASEs, and 50 if using ASE’s</a:t>
            </a:r>
          </a:p>
        </p:txBody>
      </p:sp>
      <p:sp>
        <p:nvSpPr>
          <p:cNvPr id="4" name="Slide Number Placeholder 3"/>
          <p:cNvSpPr>
            <a:spLocks noGrp="1"/>
          </p:cNvSpPr>
          <p:nvPr>
            <p:ph type="sldNum" sz="quarter" idx="10"/>
          </p:nvPr>
        </p:nvSpPr>
        <p:spPr/>
        <p:txBody>
          <a:bodyPr/>
          <a:lstStyle/>
          <a:p>
            <a:fld id="{01283FAC-A721-45A3-BBDE-EAF2B09B7CD9}" type="slidenum">
              <a:rPr lang="en-US" smtClean="0"/>
              <a:t>20</a:t>
            </a:fld>
            <a:endParaRPr lang="en-US"/>
          </a:p>
        </p:txBody>
      </p:sp>
    </p:spTree>
    <p:extLst>
      <p:ext uri="{BB962C8B-B14F-4D97-AF65-F5344CB8AC3E}">
        <p14:creationId xmlns:p14="http://schemas.microsoft.com/office/powerpoint/2010/main" val="1776201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en-US"/>
          </a:p>
        </p:txBody>
      </p:sp>
    </p:spTree>
    <p:extLst>
      <p:ext uri="{BB962C8B-B14F-4D97-AF65-F5344CB8AC3E}">
        <p14:creationId xmlns:p14="http://schemas.microsoft.com/office/powerpoint/2010/main" val="1231268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scaling can</a:t>
            </a:r>
            <a:r>
              <a:rPr lang="en-US" baseline="0" dirty="0"/>
              <a:t> be as simple as moving a slider to increase the number of VM instances. Auto-scaling can be enacted by scaling the number of VM instances as CPU utilization increases, or through rules that you specify. An example of the latter is scaling up during certain hours of the day in which you anticipate peak demand.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21</a:t>
            </a:fld>
            <a:endParaRPr lang="en-US"/>
          </a:p>
        </p:txBody>
      </p:sp>
    </p:spTree>
    <p:extLst>
      <p:ext uri="{BB962C8B-B14F-4D97-AF65-F5344CB8AC3E}">
        <p14:creationId xmlns:p14="http://schemas.microsoft.com/office/powerpoint/2010/main" val="2105630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Demonstrate</a:t>
            </a:r>
            <a:r>
              <a:rPr lang="en-US" baseline="0" dirty="0"/>
              <a:t> scaling out in this and the next two slides by showing the VM count increasing as traffic increases.</a:t>
            </a:r>
            <a:endParaRPr lang="en-US" dirty="0"/>
          </a:p>
          <a:p>
            <a:endParaRPr lang="en-US" dirty="0"/>
          </a:p>
        </p:txBody>
      </p:sp>
      <p:sp>
        <p:nvSpPr>
          <p:cNvPr id="4" name="Slide Number Placeholder 3"/>
          <p:cNvSpPr>
            <a:spLocks noGrp="1"/>
          </p:cNvSpPr>
          <p:nvPr>
            <p:ph type="sldNum" sz="quarter" idx="10"/>
          </p:nvPr>
        </p:nvSpPr>
        <p:spPr/>
        <p:txBody>
          <a:bodyPr/>
          <a:lstStyle/>
          <a:p>
            <a:fld id="{90BC7CCC-142D-49D3-9F87-359057063C45}"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828670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When you deploy an Azure Web App, you can deploy to a separate deployment slot instead of the default production slot when running in the Standard or Premium App Service plan mode. Deployment slots are actually live web apps with their own hostnames. Web app content and configurations elements can be swapped between two deployment slots, including the production slot. Deploying your application to a deployment slot has the following benefits:</a:t>
            </a:r>
          </a:p>
          <a:p>
            <a:endParaRPr lang="en-US" dirty="0"/>
          </a:p>
          <a:p>
            <a:pPr marL="171450" indent="-171450">
              <a:buFont typeface="Arial" panose="020B0604020202020204" pitchFamily="34" charset="0"/>
              <a:buChar char="•"/>
            </a:pPr>
            <a:r>
              <a:rPr lang="en-US" dirty="0"/>
              <a:t>You can validate</a:t>
            </a:r>
            <a:r>
              <a:rPr lang="en-US" baseline="0" dirty="0"/>
              <a:t> </a:t>
            </a:r>
            <a:r>
              <a:rPr lang="en-US" dirty="0"/>
              <a:t>changes in a staging deployment slot before swapping it with the production slot.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Deploying a web app to a slot first and swapping it into production ensures that all instances of the slot are warmed up before being swapped into production. This eliminates downtime when you deploy your web app. The traffic redirection is seamless, and no requests are dropped as a result of swap operations. This entire workflow can be automated by configuring Auto Swap when pre-swap validation is not needed.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After a swap, the slot with the previously staged web app now has the previous production web app. If the changes swapped into the production slot are not as you expected, you can perform the same swap immediately to get your "last known good site" back</a:t>
            </a:r>
          </a:p>
          <a:p>
            <a:endParaRPr lang="en-US" dirty="0"/>
          </a:p>
          <a:p>
            <a:r>
              <a:rPr lang="en-US" dirty="0"/>
              <a:t>For more information,</a:t>
            </a:r>
            <a:r>
              <a:rPr lang="en-US" baseline="0" dirty="0"/>
              <a:t> see https://azure.microsoft.com/en-us/documentation/articles/web-sites-staged-publishing/.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25</a:t>
            </a:fld>
            <a:endParaRPr lang="en-US"/>
          </a:p>
        </p:txBody>
      </p:sp>
    </p:spTree>
    <p:extLst>
      <p:ext uri="{BB962C8B-B14F-4D97-AF65-F5344CB8AC3E}">
        <p14:creationId xmlns:p14="http://schemas.microsoft.com/office/powerpoint/2010/main" val="2074213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 testing is useful for determining which of two landing</a:t>
            </a:r>
            <a:r>
              <a:rPr lang="en-US" baseline="0" dirty="0"/>
              <a:t> pages</a:t>
            </a:r>
            <a:r>
              <a:rPr lang="en-US" dirty="0"/>
              <a:t>, for example, is more effective in</a:t>
            </a:r>
            <a:r>
              <a:rPr lang="en-US" baseline="0" dirty="0"/>
              <a:t> engaging customers. With Azure Web Apps, you can easily route traffic to different deployment slots by specifying percentage-based traffic allocations in the portal.</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26</a:t>
            </a:fld>
            <a:endParaRPr lang="en-US"/>
          </a:p>
        </p:txBody>
      </p:sp>
    </p:spTree>
    <p:extLst>
      <p:ext uri="{BB962C8B-B14F-4D97-AF65-F5344CB8AC3E}">
        <p14:creationId xmlns:p14="http://schemas.microsoft.com/office/powerpoint/2010/main" val="1935583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r>
              <a:rPr lang="en-US" baseline="0" dirty="0"/>
              <a:t> means deploying updates to your Web app as often as needed -- even several times a day. Azure supports many different deployment methods, including FTP, </a:t>
            </a:r>
            <a:r>
              <a:rPr lang="en-US" baseline="0" dirty="0" err="1"/>
              <a:t>Git</a:t>
            </a:r>
            <a:r>
              <a:rPr lang="en-US" baseline="0" dirty="0"/>
              <a:t> deployment (publishing from a local </a:t>
            </a:r>
            <a:r>
              <a:rPr lang="en-US" baseline="0" dirty="0" err="1"/>
              <a:t>Git</a:t>
            </a:r>
            <a:r>
              <a:rPr lang="en-US" baseline="0" dirty="0"/>
              <a:t> repository to Azure), and </a:t>
            </a:r>
            <a:r>
              <a:rPr lang="en-US" baseline="0" dirty="0" err="1"/>
              <a:t>WebDeploy</a:t>
            </a:r>
            <a:r>
              <a:rPr lang="en-US" baseline="0" dirty="0"/>
              <a:t>, which supports diff-deployment, database creation, and more. Visual Studio has integrated support for all three. Teams can also publish via third-party source-control providers such as Kudu (https://github.com/projectkudu/kudu/wiki/Deployment), which supports deployments from OneDrive and Dropbox, as well as repository-based deployments from GitHub, </a:t>
            </a:r>
            <a:r>
              <a:rPr lang="en-US" baseline="0" dirty="0" err="1"/>
              <a:t>BitBucket</a:t>
            </a:r>
            <a:r>
              <a:rPr lang="en-US" baseline="0" dirty="0"/>
              <a:t>, VSTS, and local </a:t>
            </a:r>
            <a:r>
              <a:rPr lang="en-US" baseline="0" dirty="0" err="1"/>
              <a:t>Git</a:t>
            </a:r>
            <a:r>
              <a:rPr lang="en-US" baseline="0" dirty="0"/>
              <a:t> repositories. For more information, see https://azure.microsoft.com/en-us/documentation/articles/web-sites-deploy/.</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27</a:t>
            </a:fld>
            <a:endParaRPr lang="en-US"/>
          </a:p>
        </p:txBody>
      </p:sp>
    </p:spTree>
    <p:extLst>
      <p:ext uri="{BB962C8B-B14F-4D97-AF65-F5344CB8AC3E}">
        <p14:creationId xmlns:p14="http://schemas.microsoft.com/office/powerpoint/2010/main" val="1854237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process is a tried and tested one that is easily enacted using a combination of Azure features (e.g., deployment slots) and tooling</a:t>
            </a:r>
            <a:r>
              <a:rPr lang="en-US" baseline="0" dirty="0"/>
              <a:t> support (e.g., Visual Studio).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28</a:t>
            </a:fld>
            <a:endParaRPr lang="en-US"/>
          </a:p>
        </p:txBody>
      </p:sp>
    </p:spTree>
    <p:extLst>
      <p:ext uri="{BB962C8B-B14F-4D97-AF65-F5344CB8AC3E}">
        <p14:creationId xmlns:p14="http://schemas.microsoft.com/office/powerpoint/2010/main" val="418070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an</a:t>
            </a:r>
            <a:r>
              <a:rPr lang="en-US" baseline="0" dirty="0"/>
              <a:t> Azure Web App, you are asked to choose an App Service plan (or create a new one). These plans support 5 pricing tiers (Free, Shared, Basic, Standard, and Premium), with each tier offering a unique combination of capabilities and capacity. </a:t>
            </a:r>
            <a:r>
              <a:rPr lang="en-US" dirty="0"/>
              <a:t>Apps in the same subscription and geographic location can share a plan. For more information, see https://azure.microsoft.com/en-us/documentation/articles/azure-web-sites-web-hosting-plans-in-depth-overview/.</a:t>
            </a:r>
          </a:p>
        </p:txBody>
      </p:sp>
      <p:sp>
        <p:nvSpPr>
          <p:cNvPr id="4" name="Slide Number Placeholder 3"/>
          <p:cNvSpPr>
            <a:spLocks noGrp="1"/>
          </p:cNvSpPr>
          <p:nvPr>
            <p:ph type="sldNum" sz="quarter" idx="10"/>
          </p:nvPr>
        </p:nvSpPr>
        <p:spPr/>
        <p:txBody>
          <a:bodyPr/>
          <a:lstStyle/>
          <a:p>
            <a:fld id="{01283FAC-A721-45A3-BBDE-EAF2B09B7CD9}" type="slidenum">
              <a:rPr lang="en-US" smtClean="0"/>
              <a:t>29</a:t>
            </a:fld>
            <a:endParaRPr lang="en-US"/>
          </a:p>
        </p:txBody>
      </p:sp>
    </p:spTree>
    <p:extLst>
      <p:ext uri="{BB962C8B-B14F-4D97-AF65-F5344CB8AC3E}">
        <p14:creationId xmlns:p14="http://schemas.microsoft.com/office/powerpoint/2010/main" val="1692338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31</a:t>
            </a:fld>
            <a:endParaRPr lang="en-US"/>
          </a:p>
        </p:txBody>
      </p:sp>
    </p:spTree>
    <p:extLst>
      <p:ext uri="{BB962C8B-B14F-4D97-AF65-F5344CB8AC3E}">
        <p14:creationId xmlns:p14="http://schemas.microsoft.com/office/powerpoint/2010/main" val="31640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32</a:t>
            </a:fld>
            <a:endParaRPr lang="en-US"/>
          </a:p>
        </p:txBody>
      </p:sp>
    </p:spTree>
    <p:extLst>
      <p:ext uri="{BB962C8B-B14F-4D97-AF65-F5344CB8AC3E}">
        <p14:creationId xmlns:p14="http://schemas.microsoft.com/office/powerpoint/2010/main" val="2040601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let’s look at some design</a:t>
            </a:r>
            <a:r>
              <a:rPr lang="en-GB" baseline="0" dirty="0" smtClean="0"/>
              <a:t> principles and at some platform features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34</a:t>
            </a:fld>
            <a:endParaRPr lang="en-US"/>
          </a:p>
        </p:txBody>
      </p:sp>
    </p:spTree>
    <p:extLst>
      <p:ext uri="{BB962C8B-B14F-4D97-AF65-F5344CB8AC3E}">
        <p14:creationId xmlns:p14="http://schemas.microsoft.com/office/powerpoint/2010/main" val="2133482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In the early days, the "cloud" was primarily a place to host VMs</a:t>
            </a:r>
            <a:r>
              <a:rPr lang="en-US" baseline="0" dirty="0"/>
              <a:t> and park data. Today, it is so much more. Azure offers more than 100 different services enabling you to do anything from storing data in blobs to building rich and sophisticated machine-learning models. The REAL story about what's happening in the cloud these days is Software as a Service (SaaS), in which higher and higher level services are being made available with a few button clicks. Just one example: researchers who use Apache Spark are probably well aware of the time, expense, and aggravation involved in setting up and maintain a single Spark server, much less a cluster of Spark servers. With Azure HDInsight, you can spin up a Spark cluster in minutes with all the relevant software preinstalled and ready to go to work. Or how about the recently announced Linux Data Science Virtual Machine (https://azure.microsoft.com/en-us/marketplace/partners/microsoft-ads/linux-data-science-vm/)? From the documentation:</a:t>
            </a:r>
          </a:p>
          <a:p>
            <a:endParaRPr lang="en-US" baseline="0" dirty="0"/>
          </a:p>
          <a:p>
            <a:r>
              <a:rPr lang="en-US" i="1" dirty="0"/>
              <a:t>This Linux based virtual machine contains popular tools for data science modeling and development activities. The main tools include Microsoft R Open, Anaconda Python distribution, </a:t>
            </a:r>
            <a:r>
              <a:rPr lang="en-US" i="1" dirty="0" err="1"/>
              <a:t>Jupyter</a:t>
            </a:r>
            <a:r>
              <a:rPr lang="en-US" i="1" dirty="0"/>
              <a:t> notebooks for Python and R, Postgres database, Azure command line tools, libraries to access various Azure services like </a:t>
            </a:r>
            <a:r>
              <a:rPr lang="en-US" i="1" dirty="0" err="1"/>
              <a:t>AzureML</a:t>
            </a:r>
            <a:r>
              <a:rPr lang="en-US" i="1" dirty="0"/>
              <a:t>, databases, Azure storage and big data services. It also has machine learning tools and algorithms like CNTK (a deep learning toolkit from Microsoft Research), </a:t>
            </a:r>
            <a:r>
              <a:rPr lang="en-US" i="1" dirty="0" err="1"/>
              <a:t>Vowpal</a:t>
            </a:r>
            <a:r>
              <a:rPr lang="en-US" i="1" dirty="0"/>
              <a:t> Wabbit and </a:t>
            </a:r>
            <a:r>
              <a:rPr lang="en-US" i="1" dirty="0" err="1"/>
              <a:t>xgboost</a:t>
            </a:r>
            <a:r>
              <a:rPr lang="en-US" i="1" dirty="0"/>
              <a:t>.</a:t>
            </a:r>
          </a:p>
          <a:p>
            <a:endParaRPr lang="en-US" i="1" dirty="0"/>
          </a:p>
          <a:p>
            <a:r>
              <a:rPr lang="en-US" dirty="0"/>
              <a:t>THIS IS THE FUTURE…one in which the cloud provides for you, with low</a:t>
            </a:r>
            <a:r>
              <a:rPr lang="en-US" baseline="0" dirty="0"/>
              <a:t> cost, high reliability and availability, and no hassle, the tools you need to do your job, whether you're a genomics researcher needing tools and CPU power to analyze massive amounts of data, or a developer looking to build apps that scale to meet demand and utilize rich APIs (such as the Microsoft Cognitive Services APIs) that are only available in the cloud.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a:t>
            </a:fld>
            <a:endParaRPr lang="en-US"/>
          </a:p>
        </p:txBody>
      </p:sp>
    </p:spTree>
    <p:extLst>
      <p:ext uri="{BB962C8B-B14F-4D97-AF65-F5344CB8AC3E}">
        <p14:creationId xmlns:p14="http://schemas.microsoft.com/office/powerpoint/2010/main" val="351338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9/23/16 9:04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oter Placeholder 5"/>
          <p:cNvSpPr>
            <a:spLocks noGrp="1"/>
          </p:cNvSpPr>
          <p:nvPr>
            <p:ph type="ftr" sz="quarter" idx="13"/>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17236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9/23/16 9:04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oter Placeholder 5"/>
          <p:cNvSpPr>
            <a:spLocks noGrp="1"/>
          </p:cNvSpPr>
          <p:nvPr>
            <p:ph type="ftr" sz="quarter" idx="13"/>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65872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let’s look at some design</a:t>
            </a:r>
            <a:r>
              <a:rPr lang="en-GB" baseline="0" dirty="0" smtClean="0"/>
              <a:t> principles and at some platform features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37</a:t>
            </a:fld>
            <a:endParaRPr lang="en-US"/>
          </a:p>
        </p:txBody>
      </p:sp>
    </p:spTree>
    <p:extLst>
      <p:ext uri="{BB962C8B-B14F-4D97-AF65-F5344CB8AC3E}">
        <p14:creationId xmlns:p14="http://schemas.microsoft.com/office/powerpoint/2010/main" val="4256496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9/23/16 9:04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oter Placeholder 5"/>
          <p:cNvSpPr>
            <a:spLocks noGrp="1"/>
          </p:cNvSpPr>
          <p:nvPr>
            <p:ph type="ftr" sz="quarter" idx="13"/>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974224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9/23/16 9:04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825106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Open the built-in Calculator app</a:t>
            </a:r>
            <a:r>
              <a:rPr lang="en-GB" baseline="0" dirty="0" smtClean="0"/>
              <a:t> on a desktop.</a:t>
            </a:r>
          </a:p>
          <a:p>
            <a:r>
              <a:rPr lang="en-GB" baseline="0" dirty="0" smtClean="0"/>
              <a:t>Switch to the scientific layout as this has a richer UI.</a:t>
            </a:r>
          </a:p>
          <a:p>
            <a:r>
              <a:rPr lang="en-GB" baseline="0" dirty="0" smtClean="0"/>
              <a:t>Slowly resize the window, showing how parts of the UI are removed as the window size reduces, and that margins and spacing reduces as the screen gets smaller.</a:t>
            </a:r>
          </a:p>
          <a:p>
            <a:r>
              <a:rPr lang="en-GB" baseline="0" dirty="0" smtClean="0"/>
              <a:t>Point out that on desktop at the narrowest window, effectively what you are looking at is the Phone display layout.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40</a:t>
            </a:fld>
            <a:endParaRPr lang="en-US"/>
          </a:p>
        </p:txBody>
      </p:sp>
    </p:spTree>
    <p:extLst>
      <p:ext uri="{BB962C8B-B14F-4D97-AF65-F5344CB8AC3E}">
        <p14:creationId xmlns:p14="http://schemas.microsoft.com/office/powerpoint/2010/main" val="20982001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Firstly, you may notice that</a:t>
            </a:r>
            <a:r>
              <a:rPr lang="en-GB" baseline="0" dirty="0" smtClean="0"/>
              <a:t> the Visual Studio 2015 New Project templates do not include examples of different styles of apps, unlike previous versions. In fact, for interactive apps, there’s only one new project template: the Blank App.</a:t>
            </a:r>
          </a:p>
          <a:p>
            <a:r>
              <a:rPr lang="en-GB" baseline="0" dirty="0" smtClean="0"/>
              <a:t>Microsoft is trying to be less prescriptive about design layouts than we have in the past. We want you to use your own designs, fonts and icons and with UWP you can do that.</a:t>
            </a:r>
          </a:p>
          <a:p>
            <a:endParaRPr lang="en-GB" baseline="0" dirty="0" smtClean="0"/>
          </a:p>
          <a:p>
            <a:r>
              <a:rPr lang="en-GB" baseline="0" dirty="0" smtClean="0"/>
              <a:t>If you want to seek inspiration and guidance on how to create an effective layout, you can take a look at the built-in apps that we ship with Windows 10.</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41</a:t>
            </a:fld>
            <a:endParaRPr lang="en-US"/>
          </a:p>
        </p:txBody>
      </p:sp>
    </p:spTree>
    <p:extLst>
      <p:ext uri="{BB962C8B-B14F-4D97-AF65-F5344CB8AC3E}">
        <p14:creationId xmlns:p14="http://schemas.microsoft.com/office/powerpoint/2010/main" val="10614068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Now let’s consider some guidelines on how to approach</a:t>
            </a:r>
            <a:r>
              <a:rPr lang="en-GB" baseline="0" dirty="0" smtClean="0"/>
              <a:t> the task of creating an adaptive UI that scales well across multiple screen sizes and orientations.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42</a:t>
            </a:fld>
            <a:endParaRPr lang="en-US"/>
          </a:p>
        </p:txBody>
      </p:sp>
    </p:spTree>
    <p:extLst>
      <p:ext uri="{BB962C8B-B14F-4D97-AF65-F5344CB8AC3E}">
        <p14:creationId xmlns:p14="http://schemas.microsoft.com/office/powerpoint/2010/main" val="281390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Bear these three things in mind as you</a:t>
            </a:r>
            <a:r>
              <a:rPr lang="en-GB" baseline="0" dirty="0" smtClean="0"/>
              <a:t> design the UI for your app:</a:t>
            </a:r>
          </a:p>
          <a:p>
            <a:pPr marL="228600" indent="-228600">
              <a:buFont typeface="+mj-lt"/>
              <a:buAutoNum type="arabicPeriod"/>
            </a:pPr>
            <a:r>
              <a:rPr lang="en-GB" baseline="0" dirty="0" smtClean="0"/>
              <a:t>React to window size change and modify the positioning of blocks of content, perhaps show and hide features</a:t>
            </a:r>
          </a:p>
          <a:p>
            <a:pPr marL="228600" indent="-228600">
              <a:buFont typeface="+mj-lt"/>
              <a:buAutoNum type="arabicPeriod"/>
            </a:pPr>
            <a:r>
              <a:rPr lang="en-GB" baseline="0" dirty="0" smtClean="0"/>
              <a:t>Think also of how the user is interacting with your app. Many of the built-in controls automatically adapt to touch vs mouse/keyboard input but you may also be able to refine your layouts based on input method</a:t>
            </a:r>
          </a:p>
          <a:p>
            <a:pPr marL="228600" indent="-228600">
              <a:buFont typeface="+mj-lt"/>
              <a:buAutoNum type="arabicPeriod"/>
            </a:pPr>
            <a:r>
              <a:rPr lang="en-GB" baseline="0" dirty="0" smtClean="0"/>
              <a:t>Trust the effective pixels system! Design in Visual Studio so that it ‘looks right’ and you can be confident it will ‘look right’ across a broad range of Windows 10 displays. You will still refine the content displayed on the page based on screen sizes, but you don’t have to adjust sizing on account of screen width.</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43</a:t>
            </a:fld>
            <a:endParaRPr lang="en-US"/>
          </a:p>
        </p:txBody>
      </p:sp>
    </p:spTree>
    <p:extLst>
      <p:ext uri="{BB962C8B-B14F-4D97-AF65-F5344CB8AC3E}">
        <p14:creationId xmlns:p14="http://schemas.microsoft.com/office/powerpoint/2010/main" val="9668391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45</a:t>
            </a:fld>
            <a:endParaRPr lang="en-US"/>
          </a:p>
        </p:txBody>
      </p:sp>
    </p:spTree>
    <p:extLst>
      <p:ext uri="{BB962C8B-B14F-4D97-AF65-F5344CB8AC3E}">
        <p14:creationId xmlns:p14="http://schemas.microsoft.com/office/powerpoint/2010/main" val="644908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just a few statistics denoting the massive scale of Azure. Such</a:t>
            </a:r>
            <a:r>
              <a:rPr lang="en-US" baseline="0" dirty="0"/>
              <a:t> scale is possible because Microsoft has invested billions of dollars building data centers around the world. The point isn't to brag; it's to demonstrate that someone else (Microsoft) has invested the billions needed to make this happen, and YOU are the beneficiary of the resulting massive economy of scale.</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7258858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46</a:t>
            </a:fld>
            <a:endParaRPr lang="en-US"/>
          </a:p>
        </p:txBody>
      </p:sp>
    </p:spTree>
    <p:extLst>
      <p:ext uri="{BB962C8B-B14F-4D97-AF65-F5344CB8AC3E}">
        <p14:creationId xmlns:p14="http://schemas.microsoft.com/office/powerpoint/2010/main" val="21175438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let’s look at some design</a:t>
            </a:r>
            <a:r>
              <a:rPr lang="en-GB" baseline="0" dirty="0" smtClean="0"/>
              <a:t> principles and at some platform features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47</a:t>
            </a:fld>
            <a:endParaRPr lang="en-US"/>
          </a:p>
        </p:txBody>
      </p:sp>
    </p:spTree>
    <p:extLst>
      <p:ext uri="{BB962C8B-B14F-4D97-AF65-F5344CB8AC3E}">
        <p14:creationId xmlns:p14="http://schemas.microsoft.com/office/powerpoint/2010/main" val="10326174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let’s look at some design</a:t>
            </a:r>
            <a:r>
              <a:rPr lang="en-GB" baseline="0" dirty="0" smtClean="0"/>
              <a:t> principles and at some platform features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48</a:t>
            </a:fld>
            <a:endParaRPr lang="en-US"/>
          </a:p>
        </p:txBody>
      </p:sp>
    </p:spTree>
    <p:extLst>
      <p:ext uri="{BB962C8B-B14F-4D97-AF65-F5344CB8AC3E}">
        <p14:creationId xmlns:p14="http://schemas.microsoft.com/office/powerpoint/2010/main" val="3301241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let’s look at some design</a:t>
            </a:r>
            <a:r>
              <a:rPr lang="en-GB" baseline="0" dirty="0" smtClean="0"/>
              <a:t> principles and at some platform features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49</a:t>
            </a:fld>
            <a:endParaRPr lang="en-US"/>
          </a:p>
        </p:txBody>
      </p:sp>
    </p:spTree>
    <p:extLst>
      <p:ext uri="{BB962C8B-B14F-4D97-AF65-F5344CB8AC3E}">
        <p14:creationId xmlns:p14="http://schemas.microsoft.com/office/powerpoint/2010/main" val="472137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let’s look at some design</a:t>
            </a:r>
            <a:r>
              <a:rPr lang="en-GB" baseline="0" dirty="0" smtClean="0"/>
              <a:t> principles and at some platform features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50</a:t>
            </a:fld>
            <a:endParaRPr lang="en-US"/>
          </a:p>
        </p:txBody>
      </p:sp>
    </p:spTree>
    <p:extLst>
      <p:ext uri="{BB962C8B-B14F-4D97-AF65-F5344CB8AC3E}">
        <p14:creationId xmlns:p14="http://schemas.microsoft.com/office/powerpoint/2010/main" val="21940639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let’s look at some design</a:t>
            </a:r>
            <a:r>
              <a:rPr lang="en-GB" baseline="0" dirty="0" smtClean="0"/>
              <a:t> principles and at some platform features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51</a:t>
            </a:fld>
            <a:endParaRPr lang="en-US"/>
          </a:p>
        </p:txBody>
      </p:sp>
    </p:spTree>
    <p:extLst>
      <p:ext uri="{BB962C8B-B14F-4D97-AF65-F5344CB8AC3E}">
        <p14:creationId xmlns:p14="http://schemas.microsoft.com/office/powerpoint/2010/main" val="6174083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57</a:t>
            </a:fld>
            <a:endParaRPr lang="en-US"/>
          </a:p>
        </p:txBody>
      </p:sp>
    </p:spTree>
    <p:extLst>
      <p:ext uri="{BB962C8B-B14F-4D97-AF65-F5344CB8AC3E}">
        <p14:creationId xmlns:p14="http://schemas.microsoft.com/office/powerpoint/2010/main" val="20760465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Open the built-in Calculator app</a:t>
            </a:r>
            <a:r>
              <a:rPr lang="en-GB" baseline="0" dirty="0" smtClean="0"/>
              <a:t> on a desktop.</a:t>
            </a:r>
          </a:p>
          <a:p>
            <a:r>
              <a:rPr lang="en-GB" baseline="0" dirty="0" smtClean="0"/>
              <a:t>Switch to the scientific layout as this has a richer UI.</a:t>
            </a:r>
          </a:p>
          <a:p>
            <a:r>
              <a:rPr lang="en-GB" baseline="0" dirty="0" smtClean="0"/>
              <a:t>Slowly resize the window, showing how parts of the UI are removed as the window size reduces, and that margins and spacing reduces as the screen gets smaller.</a:t>
            </a:r>
          </a:p>
          <a:p>
            <a:r>
              <a:rPr lang="en-GB" baseline="0" dirty="0" smtClean="0"/>
              <a:t>Point out that on desktop at the narrowest window, effectively what you are looking at is the Phone display layout.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59</a:t>
            </a:fld>
            <a:endParaRPr lang="en-US"/>
          </a:p>
        </p:txBody>
      </p:sp>
    </p:spTree>
    <p:extLst>
      <p:ext uri="{BB962C8B-B14F-4D97-AF65-F5344CB8AC3E}">
        <p14:creationId xmlns:p14="http://schemas.microsoft.com/office/powerpoint/2010/main" val="9001094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60</a:t>
            </a:fld>
            <a:endParaRPr lang="en-US"/>
          </a:p>
        </p:txBody>
      </p:sp>
    </p:spTree>
    <p:extLst>
      <p:ext uri="{BB962C8B-B14F-4D97-AF65-F5344CB8AC3E}">
        <p14:creationId xmlns:p14="http://schemas.microsoft.com/office/powerpoint/2010/main" val="4723895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Open the built-in Calculator app</a:t>
            </a:r>
            <a:r>
              <a:rPr lang="en-GB" baseline="0" dirty="0" smtClean="0"/>
              <a:t> on a desktop.</a:t>
            </a:r>
          </a:p>
          <a:p>
            <a:r>
              <a:rPr lang="en-GB" baseline="0" dirty="0" smtClean="0"/>
              <a:t>Switch to the scientific layout as this has a richer UI.</a:t>
            </a:r>
          </a:p>
          <a:p>
            <a:r>
              <a:rPr lang="en-GB" baseline="0" dirty="0" smtClean="0"/>
              <a:t>Slowly resize the window, showing how parts of the UI are removed as the window size reduces, and that margins and spacing reduces as the screen gets smaller.</a:t>
            </a:r>
          </a:p>
          <a:p>
            <a:r>
              <a:rPr lang="en-GB" baseline="0" dirty="0" smtClean="0"/>
              <a:t>Point out that on desktop at the narrowest window, effectively what you are looking at is the Phone display layout.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68</a:t>
            </a:fld>
            <a:endParaRPr lang="en-US"/>
          </a:p>
        </p:txBody>
      </p:sp>
    </p:spTree>
    <p:extLst>
      <p:ext uri="{BB962C8B-B14F-4D97-AF65-F5344CB8AC3E}">
        <p14:creationId xmlns:p14="http://schemas.microsoft.com/office/powerpoint/2010/main" val="413019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is generally available in 24 regions around the world, and has announced plans for 8 additional regions. Geographic expansion is a priority for Azure because it enables customers to achieve higher performance and it supports their requirements and preferences regarding data location. Newly announced regions include US DoD East, US DoD West, Germany Central, Germany Northeast, UK South, UK West, Korea Central, and Korea</a:t>
            </a:r>
            <a:r>
              <a:rPr lang="en-US" sz="1200" b="0" i="0" kern="1200" baseline="0" dirty="0">
                <a:solidFill>
                  <a:schemeClr val="tx1"/>
                </a:solidFill>
                <a:effectLst/>
                <a:latin typeface="+mn-lt"/>
                <a:ea typeface="+mn-ea"/>
                <a:cs typeface="+mn-cs"/>
              </a:rPr>
              <a:t> South. Not shown on this map are US </a:t>
            </a:r>
            <a:r>
              <a:rPr lang="en-US" sz="1200" b="0" i="0" kern="1200" baseline="0" dirty="0" err="1">
                <a:solidFill>
                  <a:schemeClr val="tx1"/>
                </a:solidFill>
                <a:effectLst/>
                <a:latin typeface="+mn-lt"/>
                <a:ea typeface="+mn-ea"/>
                <a:cs typeface="+mn-cs"/>
              </a:rPr>
              <a:t>Gov</a:t>
            </a:r>
            <a:r>
              <a:rPr lang="en-US" sz="1200" b="0" i="0" kern="1200" baseline="0" dirty="0">
                <a:solidFill>
                  <a:schemeClr val="tx1"/>
                </a:solidFill>
                <a:effectLst/>
                <a:latin typeface="+mn-lt"/>
                <a:ea typeface="+mn-ea"/>
                <a:cs typeface="+mn-cs"/>
              </a:rPr>
              <a:t> Iowa and US </a:t>
            </a:r>
            <a:r>
              <a:rPr lang="en-US" sz="1200" b="0" i="0" kern="1200" baseline="0" dirty="0" err="1">
                <a:solidFill>
                  <a:schemeClr val="tx1"/>
                </a:solidFill>
                <a:effectLst/>
                <a:latin typeface="+mn-lt"/>
                <a:ea typeface="+mn-ea"/>
                <a:cs typeface="+mn-cs"/>
              </a:rPr>
              <a:t>Gov</a:t>
            </a:r>
            <a:r>
              <a:rPr lang="en-US" sz="1200" b="0" i="0" kern="1200" baseline="0" dirty="0">
                <a:solidFill>
                  <a:schemeClr val="tx1"/>
                </a:solidFill>
                <a:effectLst/>
                <a:latin typeface="+mn-lt"/>
                <a:ea typeface="+mn-ea"/>
                <a:cs typeface="+mn-cs"/>
              </a:rPr>
              <a:t> Virginia. The Chinese and (soon) German data centers are available only in those countries due to laws regarding the storage of data in those locations. In Germany, for example, the law forbids German companies from storing data in the cloud outside Germany.</a:t>
            </a:r>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936976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 a wide-ranging and comprehensive cloud-computing platform that is evolving every day with new features</a:t>
            </a:r>
            <a:r>
              <a:rPr lang="en-US" baseline="0" dirty="0"/>
              <a:t> and services. Currently, Azure includes more than 100 different services, ranging from IaaS services such as VMs to rich SaaS services such as Azure Machine Learning, Azure Stream Analytics, and Azure HDInsight.</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707145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aseline="0" dirty="0"/>
              <a:t>Just because Azure comes from Microsoft doesn't mean it's Windows-centric. Azure loves Linux, and much of the ongoing development taking place in Azure today is designed to make it the best cloud platform in the world for hosting Linux and popular open-source tools that run on it.</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9/23/16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869800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Web Apps, which are part of the Azure App Service family, allow you to publish Web sites/apps using a variety of popular technology stacks. </a:t>
            </a:r>
            <a:r>
              <a:rPr lang="en-US" sz="1200" b="0" i="0" kern="1200" dirty="0">
                <a:solidFill>
                  <a:schemeClr val="tx1"/>
                </a:solidFill>
                <a:effectLst/>
                <a:latin typeface="+mn-lt"/>
                <a:ea typeface="+mn-ea"/>
                <a:cs typeface="+mn-cs"/>
              </a:rPr>
              <a:t> To help, the </a:t>
            </a:r>
            <a:r>
              <a:rPr lang="en-US" sz="1200" b="0" i="0" u="none" strike="noStrike" kern="1200" dirty="0">
                <a:solidFill>
                  <a:schemeClr val="tx1"/>
                </a:solidFill>
                <a:effectLst/>
                <a:latin typeface="+mn-lt"/>
                <a:ea typeface="+mn-ea"/>
                <a:cs typeface="+mn-cs"/>
              </a:rPr>
              <a:t>Microsoft Azure Marketplace</a:t>
            </a:r>
            <a:r>
              <a:rPr lang="en-US" sz="1200" b="0" i="0" kern="1200" dirty="0">
                <a:solidFill>
                  <a:schemeClr val="tx1"/>
                </a:solidFill>
                <a:effectLst/>
                <a:latin typeface="+mn-lt"/>
                <a:ea typeface="+mn-ea"/>
                <a:cs typeface="+mn-cs"/>
              </a:rPr>
              <a:t> contains thousands of free templates for deploying apps, services, virtual machines, and more, preconfigured for Azure and provisioned with popular tools such as WordPress, </a:t>
            </a:r>
            <a:r>
              <a:rPr lang="en-US" sz="1200" b="0" i="0" kern="1200" dirty="0" err="1">
                <a:solidFill>
                  <a:schemeClr val="tx1"/>
                </a:solidFill>
                <a:effectLst/>
                <a:latin typeface="+mn-lt"/>
                <a:ea typeface="+mn-ea"/>
                <a:cs typeface="+mn-cs"/>
              </a:rPr>
              <a:t>CakePHP</a:t>
            </a:r>
            <a:r>
              <a:rPr lang="en-US" sz="1200" b="0" i="0" kern="1200" dirty="0">
                <a:solidFill>
                  <a:schemeClr val="tx1"/>
                </a:solidFill>
                <a:effectLst/>
                <a:latin typeface="+mn-lt"/>
                <a:ea typeface="+mn-ea"/>
                <a:cs typeface="+mn-cs"/>
              </a:rPr>
              <a:t>, Joomla, and Django.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849798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Machine learning is an offshoot of AI that finds patterns in large volumes of data and uses those patterns to perform predictive analytics. A classic example of ML at work is how credit-card companies detect fraudulent transactions in real time (or near real time). They train a model</a:t>
            </a:r>
            <a:r>
              <a:rPr lang="en-US" baseline="0" dirty="0"/>
              <a:t> </a:t>
            </a:r>
            <a:r>
              <a:rPr lang="en-US" dirty="0"/>
              <a:t>with millions of transactions, each classified as "fraudulent" or "not fraudulent." Features of the model include data such as the identity of the card holder,</a:t>
            </a:r>
            <a:r>
              <a:rPr lang="en-US" baseline="0" dirty="0"/>
              <a:t> the time and place of the transaction, the type of goods or services purchased, location of purchase, and amount of purchase. Then each time a new transaction occurs, they feed that into the model and are told whether the transaction should be flagged as fraudulent -- with an astonishing degree of accuracy. Azure Machine Learning is an SaaS offering that combines rich analytical capabilities with a drag-and-drop user interface that makes building sophisticated ML models extraordinarily easy.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Another example of how ML touches us every day is spam detection. Train a model with millions of e-mail messages, each classified as spam or not spam, and then use that model to determine whether the next message arriving in your inbox should be moved to the junk folder.</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541528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emf"/></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 Id="rId3" Type="http://schemas.openxmlformats.org/officeDocument/2006/relationships/image" Target="../media/image6.em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0753782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774995572"/>
      </p:ext>
    </p:extLst>
  </p:cSld>
  <p:clrMapOvr>
    <a:masterClrMapping/>
  </p:clrMapOvr>
  <p:transition>
    <p:fade/>
  </p:transition>
  <p:timing>
    <p:tnLst>
      <p:par>
        <p:cTn id="1" dur="indefinite" restart="never" nodeType="tmRoot"/>
      </p:par>
    </p:tnLst>
  </p:timing>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4035062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55088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2821897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6427781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itle 3"/>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993828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Content 5">
    <p:spTree>
      <p:nvGrpSpPr>
        <p:cNvPr id="1" name=""/>
        <p:cNvGrpSpPr/>
        <p:nvPr/>
      </p:nvGrpSpPr>
      <p:grpSpPr>
        <a:xfrm>
          <a:off x="0" y="0"/>
          <a:ext cx="0" cy="0"/>
          <a:chOff x="0" y="0"/>
          <a:chExt cx="0" cy="0"/>
        </a:xfrm>
      </p:grpSpPr>
      <p:pic>
        <p:nvPicPr>
          <p:cNvPr id="2" name="Picture 1" descr="MSC12_Sam_001_16x9.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88388" cy="6858000"/>
          </a:xfrm>
          <a:prstGeom prst="rect">
            <a:avLst/>
          </a:prstGeom>
        </p:spPr>
      </p:pic>
      <p:sp>
        <p:nvSpPr>
          <p:cNvPr id="10" name="Rectangle 9"/>
          <p:cNvSpPr/>
          <p:nvPr userDrawn="1"/>
        </p:nvSpPr>
        <p:spPr>
          <a:xfrm>
            <a:off x="7079116" y="546949"/>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8" name="Title Placeholder 1"/>
          <p:cNvSpPr>
            <a:spLocks noGrp="1"/>
          </p:cNvSpPr>
          <p:nvPr>
            <p:ph type="title" hasCustomPrompt="1"/>
          </p:nvPr>
        </p:nvSpPr>
        <p:spPr>
          <a:xfrm>
            <a:off x="7079116" y="957582"/>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UI Light" panose="020B0502040204020203" pitchFamily="34" charset="0"/>
                <a:cs typeface="Segoe UI Light" panose="020B0502040204020203" pitchFamily="34" charset="0"/>
              </a:defRPr>
            </a:lvl1pPr>
          </a:lstStyle>
          <a:p>
            <a:r>
              <a:rPr lang="en-US" dirty="0"/>
              <a:t>title of presentation</a:t>
            </a:r>
          </a:p>
        </p:txBody>
      </p:sp>
      <p:sp>
        <p:nvSpPr>
          <p:cNvPr id="19" name="Subtitle 2"/>
          <p:cNvSpPr>
            <a:spLocks noGrp="1"/>
          </p:cNvSpPr>
          <p:nvPr>
            <p:ph type="subTitle" idx="1" hasCustomPrompt="1"/>
          </p:nvPr>
        </p:nvSpPr>
        <p:spPr>
          <a:xfrm>
            <a:off x="7669053" y="3957947"/>
            <a:ext cx="4140473" cy="674364"/>
          </a:xfrm>
        </p:spPr>
        <p:txBody>
          <a:bodyPr tIns="0">
            <a:normAutofit/>
          </a:bodyPr>
          <a:lstStyle>
            <a:lvl1pPr marL="0" indent="0" algn="l">
              <a:buNone/>
              <a:defRPr sz="2667" b="0">
                <a:solidFill>
                  <a:srgbClr val="FFFFFF"/>
                </a:solidFill>
                <a:latin typeface="Segoe UI Light" panose="020B0502040204020203" pitchFamily="34" charset="0"/>
                <a:cs typeface="Segoe UI Light" panose="020B0502040204020203"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add subtitle</a:t>
            </a:r>
          </a:p>
        </p:txBody>
      </p:sp>
      <p:sp>
        <p:nvSpPr>
          <p:cNvPr id="11" name="Rectangle 10"/>
          <p:cNvSpPr/>
          <p:nvPr userDrawn="1"/>
        </p:nvSpPr>
        <p:spPr>
          <a:xfrm flipH="1">
            <a:off x="7079116" y="5435914"/>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ectangle 11"/>
          <p:cNvSpPr/>
          <p:nvPr userDrawn="1"/>
        </p:nvSpPr>
        <p:spPr>
          <a:xfrm flipH="1">
            <a:off x="6474274" y="5433083"/>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ctangle 12"/>
          <p:cNvSpPr/>
          <p:nvPr userDrawn="1"/>
        </p:nvSpPr>
        <p:spPr>
          <a:xfrm flipH="1">
            <a:off x="6748669" y="5103452"/>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4" name="Picture 12" descr="Z:\Share\To-Jake\logos_for_jake\MSP_regular.png"/>
          <p:cNvPicPr>
            <a:picLocks noChangeAspect="1" noChangeArrowheads="1"/>
          </p:cNvPicPr>
          <p:nvPr userDrawn="1"/>
        </p:nvPicPr>
        <p:blipFill>
          <a:blip r:embed="rId3"/>
          <a:stretch>
            <a:fillRect/>
          </a:stretch>
        </p:blipFill>
        <p:spPr bwMode="auto">
          <a:xfrm>
            <a:off x="0" y="6026168"/>
            <a:ext cx="4159160" cy="831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29068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80877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06146427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81906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944223083"/>
      </p:ext>
    </p:extLst>
  </p:cSld>
  <p:clrMapOvr>
    <a:masterClrMapping/>
  </p:clrMapOvr>
  <p:transition>
    <p:fade/>
  </p:transition>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60.xml"/><Relationship Id="rId21" Type="http://schemas.openxmlformats.org/officeDocument/2006/relationships/slideLayout" Target="../slideLayouts/slideLayout61.xml"/><Relationship Id="rId22" Type="http://schemas.openxmlformats.org/officeDocument/2006/relationships/slideLayout" Target="../slideLayouts/slideLayout62.xml"/><Relationship Id="rId23" Type="http://schemas.openxmlformats.org/officeDocument/2006/relationships/slideLayout" Target="../slideLayouts/slideLayout63.xml"/><Relationship Id="rId24" Type="http://schemas.openxmlformats.org/officeDocument/2006/relationships/slideLayout" Target="../slideLayouts/slideLayout64.xml"/><Relationship Id="rId25" Type="http://schemas.openxmlformats.org/officeDocument/2006/relationships/slideLayout" Target="../slideLayouts/slideLayout65.xml"/><Relationship Id="rId26" Type="http://schemas.openxmlformats.org/officeDocument/2006/relationships/slideLayout" Target="../slideLayouts/slideLayout66.xml"/><Relationship Id="rId27" Type="http://schemas.openxmlformats.org/officeDocument/2006/relationships/slideLayout" Target="../slideLayouts/slideLayout67.xml"/><Relationship Id="rId28" Type="http://schemas.openxmlformats.org/officeDocument/2006/relationships/slideLayout" Target="../slideLayouts/slideLayout68.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5" Type="http://schemas.openxmlformats.org/officeDocument/2006/relationships/slideLayout" Target="../slideLayouts/slideLayout45.xml"/><Relationship Id="rId30" Type="http://schemas.openxmlformats.org/officeDocument/2006/relationships/slideLayout" Target="../slideLayouts/slideLayout70.xml"/><Relationship Id="rId31" Type="http://schemas.openxmlformats.org/officeDocument/2006/relationships/slideLayout" Target="../slideLayouts/slideLayout71.xml"/><Relationship Id="rId32" Type="http://schemas.openxmlformats.org/officeDocument/2006/relationships/slideLayout" Target="../slideLayouts/slideLayout72.xml"/><Relationship Id="rId9" Type="http://schemas.openxmlformats.org/officeDocument/2006/relationships/slideLayout" Target="../slideLayouts/slideLayout49.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33" Type="http://schemas.openxmlformats.org/officeDocument/2006/relationships/slideLayout" Target="../slideLayouts/slideLayout73.xml"/><Relationship Id="rId34" Type="http://schemas.openxmlformats.org/officeDocument/2006/relationships/slideLayout" Target="../slideLayouts/slideLayout74.xml"/><Relationship Id="rId35" Type="http://schemas.openxmlformats.org/officeDocument/2006/relationships/slideLayout" Target="../slideLayouts/slideLayout75.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1" Type="http://schemas.openxmlformats.org/officeDocument/2006/relationships/slideLayout" Target="../slideLayouts/slideLayout51.xml"/><Relationship Id="rId12" Type="http://schemas.openxmlformats.org/officeDocument/2006/relationships/slideLayout" Target="../slideLayouts/slideLayout52.xml"/><Relationship Id="rId13" Type="http://schemas.openxmlformats.org/officeDocument/2006/relationships/slideLayout" Target="../slideLayouts/slideLayout53.xml"/><Relationship Id="rId14" Type="http://schemas.openxmlformats.org/officeDocument/2006/relationships/slideLayout" Target="../slideLayouts/slideLayout54.xml"/><Relationship Id="rId15" Type="http://schemas.openxmlformats.org/officeDocument/2006/relationships/slideLayout" Target="../slideLayouts/slideLayout55.xml"/><Relationship Id="rId16" Type="http://schemas.openxmlformats.org/officeDocument/2006/relationships/slideLayout" Target="../slideLayouts/slideLayout56.xml"/><Relationship Id="rId17" Type="http://schemas.openxmlformats.org/officeDocument/2006/relationships/slideLayout" Target="../slideLayouts/slideLayout57.xml"/><Relationship Id="rId18" Type="http://schemas.openxmlformats.org/officeDocument/2006/relationships/slideLayout" Target="../slideLayouts/slideLayout58.xml"/><Relationship Id="rId19" Type="http://schemas.openxmlformats.org/officeDocument/2006/relationships/slideLayout" Target="../slideLayouts/slideLayout59.xml"/><Relationship Id="rId37" Type="http://schemas.openxmlformats.org/officeDocument/2006/relationships/slideLayout" Target="../slideLayouts/slideLayout77.xml"/><Relationship Id="rId38" Type="http://schemas.openxmlformats.org/officeDocument/2006/relationships/slideLayout" Target="../slideLayouts/slideLayout78.xml"/><Relationship Id="rId39" Type="http://schemas.openxmlformats.org/officeDocument/2006/relationships/slideLayout" Target="../slideLayouts/slideLayout79.xml"/><Relationship Id="rId40" Type="http://schemas.openxmlformats.org/officeDocument/2006/relationships/slideLayout" Target="../slideLayouts/slideLayout80.xml"/><Relationship Id="rId41" Type="http://schemas.openxmlformats.org/officeDocument/2006/relationships/slideLayout" Target="../slideLayouts/slideLayout81.xml"/><Relationship Id="rId42" Type="http://schemas.openxmlformats.org/officeDocument/2006/relationships/slideLayout" Target="../slideLayouts/slideLayout82.xml"/><Relationship Id="rId43" Type="http://schemas.openxmlformats.org/officeDocument/2006/relationships/slideLayout" Target="../slideLayouts/slideLayout83.xml"/><Relationship Id="rId44" Type="http://schemas.openxmlformats.org/officeDocument/2006/relationships/slideLayout" Target="../slideLayouts/slideLayout84.xml"/><Relationship Id="rId4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93.xml"/><Relationship Id="rId20" Type="http://schemas.openxmlformats.org/officeDocument/2006/relationships/slideLayout" Target="../slideLayouts/slideLayout104.xml"/><Relationship Id="rId21" Type="http://schemas.openxmlformats.org/officeDocument/2006/relationships/slideLayout" Target="../slideLayouts/slideLayout105.xml"/><Relationship Id="rId22" Type="http://schemas.openxmlformats.org/officeDocument/2006/relationships/slideLayout" Target="../slideLayouts/slideLayout106.xml"/><Relationship Id="rId23" Type="http://schemas.openxmlformats.org/officeDocument/2006/relationships/slideLayout" Target="../slideLayouts/slideLayout107.xml"/><Relationship Id="rId24" Type="http://schemas.openxmlformats.org/officeDocument/2006/relationships/slideLayout" Target="../slideLayouts/slideLayout108.xml"/><Relationship Id="rId25" Type="http://schemas.openxmlformats.org/officeDocument/2006/relationships/slideLayout" Target="../slideLayouts/slideLayout109.xml"/><Relationship Id="rId26" Type="http://schemas.openxmlformats.org/officeDocument/2006/relationships/slideLayout" Target="../slideLayouts/slideLayout110.xml"/><Relationship Id="rId27" Type="http://schemas.openxmlformats.org/officeDocument/2006/relationships/slideLayout" Target="../slideLayouts/slideLayout111.xml"/><Relationship Id="rId28" Type="http://schemas.openxmlformats.org/officeDocument/2006/relationships/slideLayout" Target="../slideLayouts/slideLayout112.xml"/><Relationship Id="rId29" Type="http://schemas.openxmlformats.org/officeDocument/2006/relationships/theme" Target="../theme/theme3.xml"/><Relationship Id="rId30" Type="http://schemas.openxmlformats.org/officeDocument/2006/relationships/image" Target="../media/image9.png"/><Relationship Id="rId10" Type="http://schemas.openxmlformats.org/officeDocument/2006/relationships/slideLayout" Target="../slideLayouts/slideLayout94.xml"/><Relationship Id="rId11" Type="http://schemas.openxmlformats.org/officeDocument/2006/relationships/slideLayout" Target="../slideLayouts/slideLayout95.xml"/><Relationship Id="rId12" Type="http://schemas.openxmlformats.org/officeDocument/2006/relationships/slideLayout" Target="../slideLayouts/slideLayout96.xml"/><Relationship Id="rId13" Type="http://schemas.openxmlformats.org/officeDocument/2006/relationships/slideLayout" Target="../slideLayouts/slideLayout97.xml"/><Relationship Id="rId14" Type="http://schemas.openxmlformats.org/officeDocument/2006/relationships/slideLayout" Target="../slideLayouts/slideLayout98.xml"/><Relationship Id="rId15" Type="http://schemas.openxmlformats.org/officeDocument/2006/relationships/slideLayout" Target="../slideLayouts/slideLayout99.xml"/><Relationship Id="rId16" Type="http://schemas.openxmlformats.org/officeDocument/2006/relationships/slideLayout" Target="../slideLayouts/slideLayout100.xml"/><Relationship Id="rId17" Type="http://schemas.openxmlformats.org/officeDocument/2006/relationships/slideLayout" Target="../slideLayouts/slideLayout101.xml"/><Relationship Id="rId18" Type="http://schemas.openxmlformats.org/officeDocument/2006/relationships/slideLayout" Target="../slideLayouts/slideLayout102.xml"/><Relationship Id="rId19" Type="http://schemas.openxmlformats.org/officeDocument/2006/relationships/slideLayout" Target="../slideLayouts/slideLayout103.xml"/><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121.xml"/><Relationship Id="rId20" Type="http://schemas.openxmlformats.org/officeDocument/2006/relationships/slideLayout" Target="../slideLayouts/slideLayout132.xml"/><Relationship Id="rId21" Type="http://schemas.openxmlformats.org/officeDocument/2006/relationships/slideLayout" Target="../slideLayouts/slideLayout133.xml"/><Relationship Id="rId22" Type="http://schemas.openxmlformats.org/officeDocument/2006/relationships/slideLayout" Target="../slideLayouts/slideLayout134.xml"/><Relationship Id="rId23" Type="http://schemas.openxmlformats.org/officeDocument/2006/relationships/slideLayout" Target="../slideLayouts/slideLayout135.xml"/><Relationship Id="rId24" Type="http://schemas.openxmlformats.org/officeDocument/2006/relationships/slideLayout" Target="../slideLayouts/slideLayout136.xml"/><Relationship Id="rId25" Type="http://schemas.openxmlformats.org/officeDocument/2006/relationships/slideLayout" Target="../slideLayouts/slideLayout137.xml"/><Relationship Id="rId26" Type="http://schemas.openxmlformats.org/officeDocument/2006/relationships/theme" Target="../theme/theme4.xml"/><Relationship Id="rId27" Type="http://schemas.openxmlformats.org/officeDocument/2006/relationships/image" Target="../media/image9.png"/><Relationship Id="rId10" Type="http://schemas.openxmlformats.org/officeDocument/2006/relationships/slideLayout" Target="../slideLayouts/slideLayout122.xml"/><Relationship Id="rId11" Type="http://schemas.openxmlformats.org/officeDocument/2006/relationships/slideLayout" Target="../slideLayouts/slideLayout123.xml"/><Relationship Id="rId12" Type="http://schemas.openxmlformats.org/officeDocument/2006/relationships/slideLayout" Target="../slideLayouts/slideLayout124.xml"/><Relationship Id="rId13" Type="http://schemas.openxmlformats.org/officeDocument/2006/relationships/slideLayout" Target="../slideLayouts/slideLayout125.xml"/><Relationship Id="rId14" Type="http://schemas.openxmlformats.org/officeDocument/2006/relationships/slideLayout" Target="../slideLayouts/slideLayout126.xml"/><Relationship Id="rId15" Type="http://schemas.openxmlformats.org/officeDocument/2006/relationships/slideLayout" Target="../slideLayouts/slideLayout127.xml"/><Relationship Id="rId16" Type="http://schemas.openxmlformats.org/officeDocument/2006/relationships/slideLayout" Target="../slideLayouts/slideLayout128.xml"/><Relationship Id="rId17" Type="http://schemas.openxmlformats.org/officeDocument/2006/relationships/slideLayout" Target="../slideLayouts/slideLayout129.xml"/><Relationship Id="rId18" Type="http://schemas.openxmlformats.org/officeDocument/2006/relationships/slideLayout" Target="../slideLayouts/slideLayout130.xml"/><Relationship Id="rId19" Type="http://schemas.openxmlformats.org/officeDocument/2006/relationships/slideLayout" Target="../slideLayouts/slideLayout131.xml"/><Relationship Id="rId1" Type="http://schemas.openxmlformats.org/officeDocument/2006/relationships/slideLayout" Target="../slideLayouts/slideLayout113.xml"/><Relationship Id="rId2" Type="http://schemas.openxmlformats.org/officeDocument/2006/relationships/slideLayout" Target="../slideLayouts/slideLayout114.xml"/><Relationship Id="rId3" Type="http://schemas.openxmlformats.org/officeDocument/2006/relationships/slideLayout" Target="../slideLayouts/slideLayout115.xml"/><Relationship Id="rId4" Type="http://schemas.openxmlformats.org/officeDocument/2006/relationships/slideLayout" Target="../slideLayouts/slideLayout116.xml"/><Relationship Id="rId5" Type="http://schemas.openxmlformats.org/officeDocument/2006/relationships/slideLayout" Target="../slideLayouts/slideLayout117.xml"/><Relationship Id="rId6" Type="http://schemas.openxmlformats.org/officeDocument/2006/relationships/slideLayout" Target="../slideLayouts/slideLayout118.xml"/><Relationship Id="rId7" Type="http://schemas.openxmlformats.org/officeDocument/2006/relationships/slideLayout" Target="../slideLayouts/slideLayout119.xml"/><Relationship Id="rId8"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5000" r:id="rId28"/>
    <p:sldLayoutId id="2147485001" r:id="rId29"/>
    <p:sldLayoutId id="2147485061" r:id="rId30"/>
    <p:sldLayoutId id="2147485062" r:id="rId31"/>
    <p:sldLayoutId id="2147485063" r:id="rId32"/>
    <p:sldLayoutId id="2147485064" r:id="rId33"/>
    <p:sldLayoutId id="2147485065" r:id="rId34"/>
    <p:sldLayoutId id="2147485066" r:id="rId35"/>
    <p:sldLayoutId id="2147485067" r:id="rId36"/>
    <p:sldLayoutId id="2147485068" r:id="rId37"/>
    <p:sldLayoutId id="2147485069" r:id="rId38"/>
    <p:sldLayoutId id="2147485070" r:id="rId39"/>
    <p:sldLayoutId id="2147485071" r:id="rId40"/>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072" r:id="rId34"/>
    <p:sldLayoutId id="2147485073" r:id="rId35"/>
    <p:sldLayoutId id="2147485074" r:id="rId36"/>
    <p:sldLayoutId id="2147485075" r:id="rId37"/>
    <p:sldLayoutId id="2147485076" r:id="rId38"/>
    <p:sldLayoutId id="2147485078" r:id="rId39"/>
    <p:sldLayoutId id="2147485079" r:id="rId40"/>
    <p:sldLayoutId id="2147485080" r:id="rId41"/>
    <p:sldLayoutId id="2147485081" r:id="rId42"/>
    <p:sldLayoutId id="2147485082" r:id="rId43"/>
    <p:sldLayoutId id="2147485083" r:id="rId4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4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 Id="rId3" Type="http://schemas.openxmlformats.org/officeDocument/2006/relationships/image" Target="../media/image3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43.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1" Type="http://schemas.openxmlformats.org/officeDocument/2006/relationships/slideLayout" Target="../slideLayouts/slideLayout43.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4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1" Type="http://schemas.openxmlformats.org/officeDocument/2006/relationships/image" Target="../media/image53.emf"/><Relationship Id="rId12" Type="http://schemas.openxmlformats.org/officeDocument/2006/relationships/image" Target="../media/image54.emf"/><Relationship Id="rId13" Type="http://schemas.openxmlformats.org/officeDocument/2006/relationships/image" Target="../media/image55.emf"/><Relationship Id="rId14" Type="http://schemas.openxmlformats.org/officeDocument/2006/relationships/image" Target="../media/image56.png"/><Relationship Id="rId15" Type="http://schemas.openxmlformats.org/officeDocument/2006/relationships/image" Target="../media/image57.emf"/><Relationship Id="rId16" Type="http://schemas.openxmlformats.org/officeDocument/2006/relationships/image" Target="../media/image58.emf"/><Relationship Id="rId17" Type="http://schemas.openxmlformats.org/officeDocument/2006/relationships/image" Target="../media/image59.emf"/><Relationship Id="rId1" Type="http://schemas.openxmlformats.org/officeDocument/2006/relationships/slideLayout" Target="../slideLayouts/slideLayout84.xml"/><Relationship Id="rId2" Type="http://schemas.openxmlformats.org/officeDocument/2006/relationships/notesSlide" Target="../notesSlides/notesSlide21.xml"/><Relationship Id="rId3" Type="http://schemas.openxmlformats.org/officeDocument/2006/relationships/image" Target="../media/image45.emf"/><Relationship Id="rId4" Type="http://schemas.openxmlformats.org/officeDocument/2006/relationships/image" Target="../media/image46.emf"/><Relationship Id="rId5" Type="http://schemas.openxmlformats.org/officeDocument/2006/relationships/image" Target="../media/image47.emf"/><Relationship Id="rId6" Type="http://schemas.openxmlformats.org/officeDocument/2006/relationships/image" Target="../media/image48.emf"/><Relationship Id="rId7" Type="http://schemas.openxmlformats.org/officeDocument/2006/relationships/image" Target="../media/image49.emf"/><Relationship Id="rId8" Type="http://schemas.openxmlformats.org/officeDocument/2006/relationships/image" Target="../media/image50.emf"/><Relationship Id="rId9" Type="http://schemas.openxmlformats.org/officeDocument/2006/relationships/image" Target="../media/image51.emf"/><Relationship Id="rId10" Type="http://schemas.openxmlformats.org/officeDocument/2006/relationships/image" Target="../media/image52.emf"/></Relationships>
</file>

<file path=ppt/slides/_rels/slide23.xml.rels><?xml version="1.0" encoding="UTF-8" standalone="yes"?>
<Relationships xmlns="http://schemas.openxmlformats.org/package/2006/relationships"><Relationship Id="rId11" Type="http://schemas.openxmlformats.org/officeDocument/2006/relationships/image" Target="../media/image56.png"/><Relationship Id="rId12" Type="http://schemas.openxmlformats.org/officeDocument/2006/relationships/image" Target="../media/image57.emf"/><Relationship Id="rId13" Type="http://schemas.openxmlformats.org/officeDocument/2006/relationships/image" Target="../media/image58.emf"/><Relationship Id="rId14" Type="http://schemas.openxmlformats.org/officeDocument/2006/relationships/image" Target="../media/image50.emf"/><Relationship Id="rId15" Type="http://schemas.openxmlformats.org/officeDocument/2006/relationships/image" Target="../media/image51.emf"/><Relationship Id="rId16" Type="http://schemas.openxmlformats.org/officeDocument/2006/relationships/image" Target="../media/image59.emf"/><Relationship Id="rId1" Type="http://schemas.openxmlformats.org/officeDocument/2006/relationships/slideLayout" Target="../slideLayouts/slideLayout84.xml"/><Relationship Id="rId2" Type="http://schemas.openxmlformats.org/officeDocument/2006/relationships/image" Target="../media/image45.emf"/><Relationship Id="rId3" Type="http://schemas.openxmlformats.org/officeDocument/2006/relationships/image" Target="../media/image46.emf"/><Relationship Id="rId4" Type="http://schemas.openxmlformats.org/officeDocument/2006/relationships/image" Target="../media/image47.emf"/><Relationship Id="rId5" Type="http://schemas.openxmlformats.org/officeDocument/2006/relationships/image" Target="../media/image48.emf"/><Relationship Id="rId6" Type="http://schemas.openxmlformats.org/officeDocument/2006/relationships/image" Target="../media/image49.emf"/><Relationship Id="rId7" Type="http://schemas.openxmlformats.org/officeDocument/2006/relationships/image" Target="../media/image52.emf"/><Relationship Id="rId8" Type="http://schemas.openxmlformats.org/officeDocument/2006/relationships/image" Target="../media/image53.emf"/><Relationship Id="rId9" Type="http://schemas.openxmlformats.org/officeDocument/2006/relationships/image" Target="../media/image54.emf"/><Relationship Id="rId10" Type="http://schemas.openxmlformats.org/officeDocument/2006/relationships/image" Target="../media/image55.emf"/></Relationships>
</file>

<file path=ppt/slides/_rels/slide24.xml.rels><?xml version="1.0" encoding="UTF-8" standalone="yes"?>
<Relationships xmlns="http://schemas.openxmlformats.org/package/2006/relationships"><Relationship Id="rId11" Type="http://schemas.openxmlformats.org/officeDocument/2006/relationships/image" Target="../media/image56.png"/><Relationship Id="rId12" Type="http://schemas.openxmlformats.org/officeDocument/2006/relationships/image" Target="../media/image53.emf"/><Relationship Id="rId13" Type="http://schemas.openxmlformats.org/officeDocument/2006/relationships/image" Target="../media/image54.emf"/><Relationship Id="rId14" Type="http://schemas.openxmlformats.org/officeDocument/2006/relationships/image" Target="../media/image57.emf"/><Relationship Id="rId15" Type="http://schemas.openxmlformats.org/officeDocument/2006/relationships/image" Target="../media/image58.emf"/><Relationship Id="rId16" Type="http://schemas.openxmlformats.org/officeDocument/2006/relationships/image" Target="../media/image59.emf"/><Relationship Id="rId1" Type="http://schemas.openxmlformats.org/officeDocument/2006/relationships/slideLayout" Target="../slideLayouts/slideLayout84.xml"/><Relationship Id="rId2" Type="http://schemas.openxmlformats.org/officeDocument/2006/relationships/image" Target="../media/image49.emf"/><Relationship Id="rId3" Type="http://schemas.openxmlformats.org/officeDocument/2006/relationships/image" Target="../media/image50.emf"/><Relationship Id="rId4" Type="http://schemas.openxmlformats.org/officeDocument/2006/relationships/image" Target="../media/image51.emf"/><Relationship Id="rId5" Type="http://schemas.openxmlformats.org/officeDocument/2006/relationships/image" Target="../media/image45.emf"/><Relationship Id="rId6" Type="http://schemas.openxmlformats.org/officeDocument/2006/relationships/image" Target="../media/image46.emf"/><Relationship Id="rId7" Type="http://schemas.openxmlformats.org/officeDocument/2006/relationships/image" Target="../media/image47.emf"/><Relationship Id="rId8" Type="http://schemas.openxmlformats.org/officeDocument/2006/relationships/image" Target="../media/image48.emf"/><Relationship Id="rId9" Type="http://schemas.openxmlformats.org/officeDocument/2006/relationships/image" Target="../media/image52.emf"/><Relationship Id="rId10" Type="http://schemas.openxmlformats.org/officeDocument/2006/relationships/image" Target="../media/image5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2.xml"/><Relationship Id="rId3"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3.xml"/><Relationship Id="rId3"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1" Type="http://schemas.openxmlformats.org/officeDocument/2006/relationships/slideLayout" Target="../slideLayouts/slideLayout43.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7.png"/><Relationship Id="rId5" Type="http://schemas.openxmlformats.org/officeDocument/2006/relationships/image" Target="../media/image38.png"/><Relationship Id="rId6" Type="http://schemas.openxmlformats.org/officeDocument/2006/relationships/image" Target="../media/image69.png"/><Relationship Id="rId1" Type="http://schemas.openxmlformats.org/officeDocument/2006/relationships/slideLayout" Target="../slideLayouts/slideLayout43.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0.xml"/><Relationship Id="rId3" Type="http://schemas.openxmlformats.org/officeDocument/2006/relationships/image" Target="../media/image7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1.xml"/><Relationship Id="rId3" Type="http://schemas.openxmlformats.org/officeDocument/2006/relationships/image" Target="../media/image7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jpg"/><Relationship Id="rId1" Type="http://schemas.openxmlformats.org/officeDocument/2006/relationships/slideLayout" Target="../slideLayouts/slideLayout89.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jpeg"/><Relationship Id="rId5" Type="http://schemas.openxmlformats.org/officeDocument/2006/relationships/image" Target="../media/image75.PNG"/><Relationship Id="rId1" Type="http://schemas.openxmlformats.org/officeDocument/2006/relationships/slideLayout" Target="../slideLayouts/slideLayout5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46.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hyperlink" Target="https://codex.wordpress.org/Plugin_API"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e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1" Type="http://schemas.openxmlformats.org/officeDocument/2006/relationships/slideLayout" Target="../slideLayouts/slideLayout4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64666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 Real-Time Fraud Detection</a:t>
            </a:r>
          </a:p>
        </p:txBody>
      </p:sp>
      <p:sp>
        <p:nvSpPr>
          <p:cNvPr id="4" name="TextBox 3"/>
          <p:cNvSpPr txBox="1"/>
          <p:nvPr/>
        </p:nvSpPr>
        <p:spPr>
          <a:xfrm>
            <a:off x="2628900" y="1585913"/>
            <a:ext cx="6934200" cy="646331"/>
          </a:xfrm>
          <a:prstGeom prst="rect">
            <a:avLst/>
          </a:prstGeom>
          <a:noFill/>
        </p:spPr>
        <p:txBody>
          <a:bodyPr wrap="square" rtlCol="0">
            <a:spAutoFit/>
          </a:bodyPr>
          <a:lstStyle/>
          <a:p>
            <a:pPr algn="ctr"/>
            <a:r>
              <a:rPr lang="en-US" dirty="0"/>
              <a:t>Train a model with Azure Machine Learning and use that model to classify credit-card transactions as fraudulent or not fraudulent</a:t>
            </a:r>
          </a:p>
        </p:txBody>
      </p:sp>
      <p:pic>
        <p:nvPicPr>
          <p:cNvPr id="5" name="Picture 4"/>
          <p:cNvPicPr>
            <a:picLocks noChangeAspect="1"/>
          </p:cNvPicPr>
          <p:nvPr/>
        </p:nvPicPr>
        <p:blipFill>
          <a:blip r:embed="rId3"/>
          <a:stretch>
            <a:fillRect/>
          </a:stretch>
        </p:blipFill>
        <p:spPr>
          <a:xfrm>
            <a:off x="4064000" y="2911476"/>
            <a:ext cx="4064000" cy="3048000"/>
          </a:xfrm>
          <a:prstGeom prst="rect">
            <a:avLst/>
          </a:prstGeom>
        </p:spPr>
      </p:pic>
      <p:graphicFrame>
        <p:nvGraphicFramePr>
          <p:cNvPr id="7" name="Table 6"/>
          <p:cNvGraphicFramePr>
            <a:graphicFrameLocks noGrp="1"/>
          </p:cNvGraphicFramePr>
          <p:nvPr>
            <p:extLst/>
          </p:nvPr>
        </p:nvGraphicFramePr>
        <p:xfrm>
          <a:off x="499760" y="2911476"/>
          <a:ext cx="2750065" cy="3042666"/>
        </p:xfrm>
        <a:graphic>
          <a:graphicData uri="http://schemas.openxmlformats.org/drawingml/2006/table">
            <a:tbl>
              <a:tblPr firstRow="1" bandRow="1">
                <a:tableStyleId>{5C22544A-7EE6-4342-B048-85BDC9FD1C3A}</a:tableStyleId>
              </a:tblPr>
              <a:tblGrid>
                <a:gridCol w="1217437">
                  <a:extLst>
                    <a:ext uri="{9D8B030D-6E8A-4147-A177-3AD203B41FA5}">
                      <a16:colId xmlns:a16="http://schemas.microsoft.com/office/drawing/2014/main" xmlns="" val="20000"/>
                    </a:ext>
                  </a:extLst>
                </a:gridCol>
                <a:gridCol w="1532628">
                  <a:extLst>
                    <a:ext uri="{9D8B030D-6E8A-4147-A177-3AD203B41FA5}">
                      <a16:colId xmlns:a16="http://schemas.microsoft.com/office/drawing/2014/main" xmlns="" val="20001"/>
                    </a:ext>
                  </a:extLst>
                </a:gridCol>
              </a:tblGrid>
              <a:tr h="289390">
                <a:tc>
                  <a:txBody>
                    <a:bodyPr/>
                    <a:lstStyle/>
                    <a:p>
                      <a:pPr algn="ctr"/>
                      <a:r>
                        <a:rPr lang="en-US" sz="1600" dirty="0"/>
                        <a:t>Feature</a:t>
                      </a:r>
                    </a:p>
                  </a:txBody>
                  <a:tcPr/>
                </a:tc>
                <a:tc>
                  <a:txBody>
                    <a:bodyPr/>
                    <a:lstStyle/>
                    <a:p>
                      <a:pPr algn="ctr"/>
                      <a:r>
                        <a:rPr lang="en-US" sz="1600" dirty="0"/>
                        <a:t>Value</a:t>
                      </a:r>
                    </a:p>
                  </a:txBody>
                  <a:tcPr/>
                </a:tc>
                <a:extLst>
                  <a:ext uri="{0D108BD9-81ED-4DB2-BD59-A6C34878D82A}">
                    <a16:rowId xmlns:a16="http://schemas.microsoft.com/office/drawing/2014/main" xmlns="" val="10000"/>
                  </a:ext>
                </a:extLst>
              </a:tr>
              <a:tr h="289390">
                <a:tc>
                  <a:txBody>
                    <a:bodyPr/>
                    <a:lstStyle/>
                    <a:p>
                      <a:r>
                        <a:rPr lang="en-US" sz="1600" dirty="0"/>
                        <a:t>Name</a:t>
                      </a:r>
                    </a:p>
                  </a:txBody>
                  <a:tcPr/>
                </a:tc>
                <a:tc>
                  <a:txBody>
                    <a:bodyPr/>
                    <a:lstStyle/>
                    <a:p>
                      <a:r>
                        <a:rPr lang="en-US" sz="1600" dirty="0"/>
                        <a:t>Bill Gates</a:t>
                      </a:r>
                    </a:p>
                  </a:txBody>
                  <a:tcPr/>
                </a:tc>
                <a:extLst>
                  <a:ext uri="{0D108BD9-81ED-4DB2-BD59-A6C34878D82A}">
                    <a16:rowId xmlns:a16="http://schemas.microsoft.com/office/drawing/2014/main" xmlns="" val="10001"/>
                  </a:ext>
                </a:extLst>
              </a:tr>
              <a:tr h="289390">
                <a:tc>
                  <a:txBody>
                    <a:bodyPr/>
                    <a:lstStyle/>
                    <a:p>
                      <a:r>
                        <a:rPr lang="en-US" sz="1600" dirty="0"/>
                        <a:t>Age</a:t>
                      </a:r>
                    </a:p>
                  </a:txBody>
                  <a:tcPr/>
                </a:tc>
                <a:tc>
                  <a:txBody>
                    <a:bodyPr/>
                    <a:lstStyle/>
                    <a:p>
                      <a:r>
                        <a:rPr lang="en-US" sz="1600" dirty="0"/>
                        <a:t>60</a:t>
                      </a:r>
                    </a:p>
                  </a:txBody>
                  <a:tcPr/>
                </a:tc>
                <a:extLst>
                  <a:ext uri="{0D108BD9-81ED-4DB2-BD59-A6C34878D82A}">
                    <a16:rowId xmlns:a16="http://schemas.microsoft.com/office/drawing/2014/main" xmlns="" val="10002"/>
                  </a:ext>
                </a:extLst>
              </a:tr>
              <a:tr h="289390">
                <a:tc>
                  <a:txBody>
                    <a:bodyPr/>
                    <a:lstStyle/>
                    <a:p>
                      <a:r>
                        <a:rPr lang="en-US" sz="1600" dirty="0"/>
                        <a:t>Gender</a:t>
                      </a:r>
                    </a:p>
                  </a:txBody>
                  <a:tcPr/>
                </a:tc>
                <a:tc>
                  <a:txBody>
                    <a:bodyPr/>
                    <a:lstStyle/>
                    <a:p>
                      <a:r>
                        <a:rPr lang="en-US" sz="1600" dirty="0"/>
                        <a:t>Male</a:t>
                      </a:r>
                    </a:p>
                  </a:txBody>
                  <a:tcPr/>
                </a:tc>
                <a:extLst>
                  <a:ext uri="{0D108BD9-81ED-4DB2-BD59-A6C34878D82A}">
                    <a16:rowId xmlns:a16="http://schemas.microsoft.com/office/drawing/2014/main" xmlns="" val="10003"/>
                  </a:ext>
                </a:extLst>
              </a:tr>
              <a:tr h="289390">
                <a:tc>
                  <a:txBody>
                    <a:bodyPr/>
                    <a:lstStyle/>
                    <a:p>
                      <a:r>
                        <a:rPr lang="en-US" sz="1600" dirty="0"/>
                        <a:t>Amount</a:t>
                      </a:r>
                    </a:p>
                  </a:txBody>
                  <a:tcPr/>
                </a:tc>
                <a:tc>
                  <a:txBody>
                    <a:bodyPr/>
                    <a:lstStyle/>
                    <a:p>
                      <a:r>
                        <a:rPr lang="en-US" sz="1600" dirty="0"/>
                        <a:t>$352.00</a:t>
                      </a:r>
                    </a:p>
                  </a:txBody>
                  <a:tcPr/>
                </a:tc>
                <a:extLst>
                  <a:ext uri="{0D108BD9-81ED-4DB2-BD59-A6C34878D82A}">
                    <a16:rowId xmlns:a16="http://schemas.microsoft.com/office/drawing/2014/main" xmlns="" val="10004"/>
                  </a:ext>
                </a:extLst>
              </a:tr>
              <a:tr h="289390">
                <a:tc>
                  <a:txBody>
                    <a:bodyPr/>
                    <a:lstStyle/>
                    <a:p>
                      <a:r>
                        <a:rPr lang="en-US" sz="1600" dirty="0"/>
                        <a:t>Purchased</a:t>
                      </a:r>
                    </a:p>
                  </a:txBody>
                  <a:tcPr/>
                </a:tc>
                <a:tc>
                  <a:txBody>
                    <a:bodyPr/>
                    <a:lstStyle/>
                    <a:p>
                      <a:r>
                        <a:rPr lang="en-US" sz="1600" dirty="0"/>
                        <a:t>Software</a:t>
                      </a:r>
                    </a:p>
                  </a:txBody>
                  <a:tcPr/>
                </a:tc>
                <a:extLst>
                  <a:ext uri="{0D108BD9-81ED-4DB2-BD59-A6C34878D82A}">
                    <a16:rowId xmlns:a16="http://schemas.microsoft.com/office/drawing/2014/main" xmlns="" val="10005"/>
                  </a:ext>
                </a:extLst>
              </a:tr>
              <a:tr h="289390">
                <a:tc>
                  <a:txBody>
                    <a:bodyPr/>
                    <a:lstStyle/>
                    <a:p>
                      <a:r>
                        <a:rPr lang="en-US" sz="1600" dirty="0"/>
                        <a:t>Location</a:t>
                      </a:r>
                    </a:p>
                  </a:txBody>
                  <a:tcPr/>
                </a:tc>
                <a:tc>
                  <a:txBody>
                    <a:bodyPr/>
                    <a:lstStyle/>
                    <a:p>
                      <a:r>
                        <a:rPr lang="en-US" sz="1600" dirty="0"/>
                        <a:t>Redmond, WA</a:t>
                      </a:r>
                    </a:p>
                  </a:txBody>
                  <a:tcPr/>
                </a:tc>
                <a:extLst>
                  <a:ext uri="{0D108BD9-81ED-4DB2-BD59-A6C34878D82A}">
                    <a16:rowId xmlns:a16="http://schemas.microsoft.com/office/drawing/2014/main" xmlns="" val="10006"/>
                  </a:ext>
                </a:extLst>
              </a:tr>
              <a:tr h="289390">
                <a:tc>
                  <a:txBody>
                    <a:bodyPr/>
                    <a:lstStyle/>
                    <a:p>
                      <a:r>
                        <a:rPr lang="en-US" sz="1600" dirty="0"/>
                        <a:t>Time</a:t>
                      </a:r>
                    </a:p>
                  </a:txBody>
                  <a:tcPr/>
                </a:tc>
                <a:tc>
                  <a:txBody>
                    <a:bodyPr/>
                    <a:lstStyle/>
                    <a:p>
                      <a:r>
                        <a:rPr lang="en-US" sz="1600" dirty="0"/>
                        <a:t>3:15 p.m.</a:t>
                      </a:r>
                    </a:p>
                  </a:txBody>
                  <a:tcPr/>
                </a:tc>
                <a:extLst>
                  <a:ext uri="{0D108BD9-81ED-4DB2-BD59-A6C34878D82A}">
                    <a16:rowId xmlns:a16="http://schemas.microsoft.com/office/drawing/2014/main" xmlns="" val="10007"/>
                  </a:ext>
                </a:extLst>
              </a:tr>
              <a:tr h="289390">
                <a:tc>
                  <a:txBody>
                    <a:bodyPr/>
                    <a:lstStyle/>
                    <a:p>
                      <a:r>
                        <a:rPr lang="en-US" dirty="0"/>
                        <a:t>…</a:t>
                      </a:r>
                    </a:p>
                  </a:txBody>
                  <a:tcPr/>
                </a:tc>
                <a:tc>
                  <a:txBody>
                    <a:bodyPr/>
                    <a:lstStyle/>
                    <a:p>
                      <a:r>
                        <a:rPr lang="en-US" sz="1600" dirty="0"/>
                        <a:t>…</a:t>
                      </a:r>
                    </a:p>
                  </a:txBody>
                  <a:tcPr/>
                </a:tc>
                <a:extLst>
                  <a:ext uri="{0D108BD9-81ED-4DB2-BD59-A6C34878D82A}">
                    <a16:rowId xmlns:a16="http://schemas.microsoft.com/office/drawing/2014/main" xmlns="" val="10008"/>
                  </a:ext>
                </a:extLst>
              </a:tr>
            </a:tbl>
          </a:graphicData>
        </a:graphic>
      </p:graphicFrame>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1118" y="2974894"/>
            <a:ext cx="3338473" cy="2921164"/>
          </a:xfrm>
          <a:prstGeom prst="rect">
            <a:avLst/>
          </a:prstGeom>
        </p:spPr>
      </p:pic>
      <p:sp>
        <p:nvSpPr>
          <p:cNvPr id="11" name="Isosceles Triangle 10"/>
          <p:cNvSpPr/>
          <p:nvPr/>
        </p:nvSpPr>
        <p:spPr>
          <a:xfrm rot="5400000">
            <a:off x="2625412" y="4249728"/>
            <a:ext cx="2162436" cy="371496"/>
          </a:xfrm>
          <a:prstGeom prst="triangle">
            <a:avLst/>
          </a:prstGeom>
          <a:solidFill>
            <a:srgbClr val="559F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Isosceles Triangle 11"/>
          <p:cNvSpPr/>
          <p:nvPr/>
        </p:nvSpPr>
        <p:spPr>
          <a:xfrm rot="5400000">
            <a:off x="7493974" y="4249728"/>
            <a:ext cx="2162436" cy="371496"/>
          </a:xfrm>
          <a:prstGeom prst="triangle">
            <a:avLst/>
          </a:prstGeom>
          <a:solidFill>
            <a:srgbClr val="56A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8857" y="3578333"/>
            <a:ext cx="1714286" cy="1714286"/>
          </a:xfrm>
          <a:prstGeom prst="rect">
            <a:avLst/>
          </a:prstGeom>
        </p:spPr>
      </p:pic>
    </p:spTree>
    <p:extLst>
      <p:ext uri="{BB962C8B-B14F-4D97-AF65-F5344CB8AC3E}">
        <p14:creationId xmlns:p14="http://schemas.microsoft.com/office/powerpoint/2010/main" val="179281755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Data from </a:t>
            </a:r>
            <a:r>
              <a:rPr lang="en-US" dirty="0" err="1"/>
              <a:t>IoT</a:t>
            </a:r>
            <a:r>
              <a:rPr lang="en-US" dirty="0"/>
              <a:t> Devices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005" y="2384644"/>
            <a:ext cx="8798545" cy="4251058"/>
          </a:xfrm>
          <a:prstGeom prst="rect">
            <a:avLst/>
          </a:prstGeom>
        </p:spPr>
      </p:pic>
      <p:sp>
        <p:nvSpPr>
          <p:cNvPr id="5" name="TextBox 4"/>
          <p:cNvSpPr txBox="1"/>
          <p:nvPr/>
        </p:nvSpPr>
        <p:spPr>
          <a:xfrm>
            <a:off x="2628900" y="1585913"/>
            <a:ext cx="6934200" cy="646331"/>
          </a:xfrm>
          <a:prstGeom prst="rect">
            <a:avLst/>
          </a:prstGeom>
          <a:noFill/>
        </p:spPr>
        <p:txBody>
          <a:bodyPr wrap="square" rtlCol="0">
            <a:spAutoFit/>
          </a:bodyPr>
          <a:lstStyle/>
          <a:p>
            <a:pPr algn="ctr"/>
            <a:r>
              <a:rPr lang="en-US" dirty="0"/>
              <a:t>Combine Azure Event/</a:t>
            </a:r>
            <a:r>
              <a:rPr lang="en-US" dirty="0" err="1"/>
              <a:t>IoT</a:t>
            </a:r>
            <a:r>
              <a:rPr lang="en-US" dirty="0"/>
              <a:t> Hubs, Azure Stream Analytics,</a:t>
            </a:r>
          </a:p>
          <a:p>
            <a:pPr algn="ctr"/>
            <a:r>
              <a:rPr lang="en-US" dirty="0"/>
              <a:t>and Azure Storage to analyze </a:t>
            </a:r>
            <a:r>
              <a:rPr lang="en-US" dirty="0" err="1"/>
              <a:t>IoT</a:t>
            </a:r>
            <a:r>
              <a:rPr lang="en-US" dirty="0"/>
              <a:t> data streams in real time </a:t>
            </a:r>
          </a:p>
        </p:txBody>
      </p:sp>
    </p:spTree>
    <p:extLst>
      <p:ext uri="{BB962C8B-B14F-4D97-AF65-F5344CB8AC3E}">
        <p14:creationId xmlns:p14="http://schemas.microsoft.com/office/powerpoint/2010/main" val="43548421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Faces</a:t>
            </a:r>
          </a:p>
        </p:txBody>
      </p:sp>
      <p:pic>
        <p:nvPicPr>
          <p:cNvPr id="4" name="Picture 3"/>
          <p:cNvPicPr>
            <a:picLocks noChangeAspect="1"/>
          </p:cNvPicPr>
          <p:nvPr/>
        </p:nvPicPr>
        <p:blipFill>
          <a:blip r:embed="rId3"/>
          <a:stretch>
            <a:fillRect/>
          </a:stretch>
        </p:blipFill>
        <p:spPr>
          <a:xfrm>
            <a:off x="809625" y="2495550"/>
            <a:ext cx="10572750" cy="3886200"/>
          </a:xfrm>
          <a:prstGeom prst="rect">
            <a:avLst/>
          </a:prstGeom>
        </p:spPr>
      </p:pic>
      <p:sp>
        <p:nvSpPr>
          <p:cNvPr id="5" name="TextBox 4"/>
          <p:cNvSpPr txBox="1"/>
          <p:nvPr/>
        </p:nvSpPr>
        <p:spPr>
          <a:xfrm>
            <a:off x="2628900" y="1423988"/>
            <a:ext cx="6934200" cy="861774"/>
          </a:xfrm>
          <a:prstGeom prst="rect">
            <a:avLst/>
          </a:prstGeom>
          <a:noFill/>
        </p:spPr>
        <p:txBody>
          <a:bodyPr wrap="square" rtlCol="0">
            <a:spAutoFit/>
          </a:bodyPr>
          <a:lstStyle/>
          <a:p>
            <a:pPr algn="ctr"/>
            <a:r>
              <a:rPr lang="en-US" dirty="0"/>
              <a:t>Use the Cognitive Services </a:t>
            </a:r>
            <a:r>
              <a:rPr lang="en-US" sz="3200" b="1" dirty="0"/>
              <a:t>Face API </a:t>
            </a:r>
            <a:r>
              <a:rPr lang="en-US" dirty="0"/>
              <a:t>to compare</a:t>
            </a:r>
          </a:p>
          <a:p>
            <a:pPr algn="ctr"/>
            <a:r>
              <a:rPr lang="en-US" dirty="0"/>
              <a:t>faces, identify faces, search for similar faces, and more</a:t>
            </a:r>
          </a:p>
        </p:txBody>
      </p:sp>
    </p:spTree>
    <p:extLst>
      <p:ext uri="{BB962C8B-B14F-4D97-AF65-F5344CB8AC3E}">
        <p14:creationId xmlns:p14="http://schemas.microsoft.com/office/powerpoint/2010/main" val="60306767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 Sentiment Analysis</a:t>
            </a:r>
          </a:p>
        </p:txBody>
      </p:sp>
      <p:sp>
        <p:nvSpPr>
          <p:cNvPr id="4" name="TextBox 3"/>
          <p:cNvSpPr txBox="1"/>
          <p:nvPr/>
        </p:nvSpPr>
        <p:spPr>
          <a:xfrm>
            <a:off x="2628900" y="1659910"/>
            <a:ext cx="6934200" cy="861774"/>
          </a:xfrm>
          <a:prstGeom prst="rect">
            <a:avLst/>
          </a:prstGeom>
          <a:noFill/>
        </p:spPr>
        <p:txBody>
          <a:bodyPr wrap="square" rtlCol="0">
            <a:spAutoFit/>
          </a:bodyPr>
          <a:lstStyle/>
          <a:p>
            <a:pPr algn="ctr"/>
            <a:r>
              <a:rPr lang="en-US" dirty="0"/>
              <a:t>Use the Cognitive Services </a:t>
            </a:r>
            <a:r>
              <a:rPr lang="en-US" sz="3200" b="1" dirty="0"/>
              <a:t>Text Analytics API</a:t>
            </a:r>
          </a:p>
          <a:p>
            <a:pPr algn="ctr"/>
            <a:r>
              <a:rPr lang="en-US" dirty="0"/>
              <a:t>to analyze sentiment in text files, Twitter feeds, and other sources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144932"/>
            <a:ext cx="2287552" cy="1301940"/>
          </a:xfrm>
          <a:prstGeom prst="rect">
            <a:avLst/>
          </a:prstGeom>
          <a:ln>
            <a:solidFill>
              <a:srgbClr val="5095D1"/>
            </a:solid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3831" y="3144932"/>
            <a:ext cx="2287552" cy="1301940"/>
          </a:xfrm>
          <a:prstGeom prst="rect">
            <a:avLst/>
          </a:prstGeom>
          <a:ln>
            <a:solidFill>
              <a:srgbClr val="5095D1"/>
            </a:solidFill>
          </a:ln>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9462" y="3144932"/>
            <a:ext cx="2287552" cy="1301940"/>
          </a:xfrm>
          <a:prstGeom prst="rect">
            <a:avLst/>
          </a:prstGeom>
          <a:ln>
            <a:solidFill>
              <a:srgbClr val="5095D1"/>
            </a:solidFill>
          </a:ln>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6248" y="3144932"/>
            <a:ext cx="2287552" cy="1301939"/>
          </a:xfrm>
          <a:prstGeom prst="rect">
            <a:avLst/>
          </a:prstGeom>
          <a:ln>
            <a:solidFill>
              <a:srgbClr val="5095D1"/>
            </a:solidFill>
          </a:ln>
        </p:spPr>
      </p:pic>
      <p:sp>
        <p:nvSpPr>
          <p:cNvPr id="12" name="TextBox 11"/>
          <p:cNvSpPr txBox="1"/>
          <p:nvPr/>
        </p:nvSpPr>
        <p:spPr>
          <a:xfrm>
            <a:off x="9066248" y="2775600"/>
            <a:ext cx="2287552" cy="369332"/>
          </a:xfrm>
          <a:prstGeom prst="rect">
            <a:avLst/>
          </a:prstGeom>
          <a:noFill/>
        </p:spPr>
        <p:txBody>
          <a:bodyPr wrap="square" rtlCol="0">
            <a:spAutoFit/>
          </a:bodyPr>
          <a:lstStyle/>
          <a:p>
            <a:pPr algn="ctr"/>
            <a:r>
              <a:rPr lang="en-US" dirty="0"/>
              <a:t>Language Detection</a:t>
            </a:r>
          </a:p>
        </p:txBody>
      </p:sp>
      <p:sp>
        <p:nvSpPr>
          <p:cNvPr id="13" name="TextBox 12"/>
          <p:cNvSpPr txBox="1"/>
          <p:nvPr/>
        </p:nvSpPr>
        <p:spPr>
          <a:xfrm>
            <a:off x="6389462" y="2775600"/>
            <a:ext cx="2287552" cy="369332"/>
          </a:xfrm>
          <a:prstGeom prst="rect">
            <a:avLst/>
          </a:prstGeom>
          <a:noFill/>
        </p:spPr>
        <p:txBody>
          <a:bodyPr wrap="square" rtlCol="0">
            <a:spAutoFit/>
          </a:bodyPr>
          <a:lstStyle/>
          <a:p>
            <a:pPr algn="ctr"/>
            <a:r>
              <a:rPr lang="en-US" dirty="0"/>
              <a:t>Topic Detection</a:t>
            </a:r>
          </a:p>
        </p:txBody>
      </p:sp>
      <p:sp>
        <p:nvSpPr>
          <p:cNvPr id="14" name="TextBox 13"/>
          <p:cNvSpPr txBox="1"/>
          <p:nvPr/>
        </p:nvSpPr>
        <p:spPr>
          <a:xfrm>
            <a:off x="3514986" y="2770537"/>
            <a:ext cx="2485242" cy="369332"/>
          </a:xfrm>
          <a:prstGeom prst="rect">
            <a:avLst/>
          </a:prstGeom>
          <a:noFill/>
        </p:spPr>
        <p:txBody>
          <a:bodyPr wrap="square" rtlCol="0">
            <a:spAutoFit/>
          </a:bodyPr>
          <a:lstStyle/>
          <a:p>
            <a:pPr algn="ctr"/>
            <a:r>
              <a:rPr lang="en-US" dirty="0"/>
              <a:t>Key Phrase Extraction</a:t>
            </a:r>
          </a:p>
        </p:txBody>
      </p:sp>
      <p:sp>
        <p:nvSpPr>
          <p:cNvPr id="15" name="TextBox 14"/>
          <p:cNvSpPr txBox="1"/>
          <p:nvPr/>
        </p:nvSpPr>
        <p:spPr>
          <a:xfrm>
            <a:off x="838200" y="2775600"/>
            <a:ext cx="2287552" cy="369332"/>
          </a:xfrm>
          <a:prstGeom prst="rect">
            <a:avLst/>
          </a:prstGeom>
          <a:noFill/>
        </p:spPr>
        <p:txBody>
          <a:bodyPr wrap="square" rtlCol="0">
            <a:spAutoFit/>
          </a:bodyPr>
          <a:lstStyle/>
          <a:p>
            <a:pPr algn="ctr"/>
            <a:r>
              <a:rPr lang="en-US" dirty="0"/>
              <a:t>Sentiment Analysis</a:t>
            </a:r>
          </a:p>
        </p:txBody>
      </p:sp>
      <p:sp>
        <p:nvSpPr>
          <p:cNvPr id="16" name="Rectangle 15"/>
          <p:cNvSpPr/>
          <p:nvPr/>
        </p:nvSpPr>
        <p:spPr>
          <a:xfrm>
            <a:off x="0" y="4870383"/>
            <a:ext cx="12192000" cy="19876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17" name="TextBox 16"/>
          <p:cNvSpPr txBox="1"/>
          <p:nvPr/>
        </p:nvSpPr>
        <p:spPr>
          <a:xfrm>
            <a:off x="838200" y="5006278"/>
            <a:ext cx="10515600" cy="1661993"/>
          </a:xfrm>
          <a:prstGeom prst="rect">
            <a:avLst/>
          </a:prstGeom>
          <a:noFill/>
        </p:spPr>
        <p:txBody>
          <a:bodyPr wrap="square" rtlCol="0">
            <a:spAutoFit/>
          </a:bodyPr>
          <a:lstStyle/>
          <a:p>
            <a:pPr algn="ctr"/>
            <a:r>
              <a:rPr lang="en-US" sz="2400" dirty="0"/>
              <a:t>“Thanks to Text Analytics…we are able to incorporate guest sentiment into our actionable guest feedback platform that delivers a comprehensive view of guest satisfaction and server performance.”</a:t>
            </a:r>
          </a:p>
          <a:p>
            <a:pPr algn="ctr"/>
            <a:endParaRPr lang="en-US" sz="1200" dirty="0"/>
          </a:p>
          <a:p>
            <a:pPr algn="ctr"/>
            <a:r>
              <a:rPr lang="en-US" dirty="0"/>
              <a:t>— Al </a:t>
            </a:r>
            <a:r>
              <a:rPr lang="en-US" dirty="0" err="1"/>
              <a:t>Pappa</a:t>
            </a:r>
            <a:r>
              <a:rPr lang="en-US" dirty="0"/>
              <a:t>, Head of Business Intelligence, </a:t>
            </a:r>
            <a:r>
              <a:rPr lang="en-US" dirty="0" err="1"/>
              <a:t>Ziosk</a:t>
            </a:r>
            <a:endParaRPr lang="en-US" dirty="0"/>
          </a:p>
        </p:txBody>
      </p:sp>
    </p:spTree>
    <p:extLst>
      <p:ext uri="{BB962C8B-B14F-4D97-AF65-F5344CB8AC3E}">
        <p14:creationId xmlns:p14="http://schemas.microsoft.com/office/powerpoint/2010/main" val="43310368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Languages, Many SDKs</a:t>
            </a:r>
          </a:p>
        </p:txBody>
      </p:sp>
      <p:sp>
        <p:nvSpPr>
          <p:cNvPr id="3" name="Content Placeholder 2"/>
          <p:cNvSpPr>
            <a:spLocks noGrp="1"/>
          </p:cNvSpPr>
          <p:nvPr>
            <p:ph idx="4294967295"/>
          </p:nvPr>
        </p:nvSpPr>
        <p:spPr>
          <a:xfrm>
            <a:off x="838201" y="1825625"/>
            <a:ext cx="5219700" cy="4351338"/>
          </a:xfrm>
          <a:prstGeom prst="rect">
            <a:avLst/>
          </a:prstGeom>
        </p:spPr>
        <p:txBody>
          <a:bodyPr>
            <a:normAutofit fontScale="92500" lnSpcReduction="10000"/>
          </a:bodyPr>
          <a:lstStyle/>
          <a:p>
            <a:r>
              <a:rPr lang="en-US" dirty="0"/>
              <a:t>Write code in any language and for any platform</a:t>
            </a:r>
          </a:p>
          <a:p>
            <a:pPr lvl="1"/>
            <a:r>
              <a:rPr lang="en-US" dirty="0"/>
              <a:t>Azure SDKs available for a variety of languages and platforms (free)</a:t>
            </a:r>
          </a:p>
          <a:p>
            <a:pPr lvl="1"/>
            <a:r>
              <a:rPr lang="en-US" dirty="0"/>
              <a:t>Also available in package form from </a:t>
            </a:r>
            <a:r>
              <a:rPr lang="en-US" dirty="0" err="1"/>
              <a:t>NuGet</a:t>
            </a:r>
            <a:r>
              <a:rPr lang="en-US" dirty="0"/>
              <a:t> and NPM</a:t>
            </a:r>
          </a:p>
          <a:p>
            <a:r>
              <a:rPr lang="en-US" dirty="0"/>
              <a:t>Ramp up quickly by using what you already know</a:t>
            </a:r>
          </a:p>
        </p:txBody>
      </p:sp>
      <p:sp>
        <p:nvSpPr>
          <p:cNvPr id="4" name="Rectangle 3"/>
          <p:cNvSpPr/>
          <p:nvPr/>
        </p:nvSpPr>
        <p:spPr>
          <a:xfrm>
            <a:off x="6585725" y="1941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.NET</a:t>
            </a:r>
          </a:p>
        </p:txBody>
      </p:sp>
      <p:sp>
        <p:nvSpPr>
          <p:cNvPr id="5" name="Rectangle 4"/>
          <p:cNvSpPr/>
          <p:nvPr/>
        </p:nvSpPr>
        <p:spPr>
          <a:xfrm>
            <a:off x="8281175" y="1941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Node.js</a:t>
            </a:r>
          </a:p>
        </p:txBody>
      </p:sp>
      <p:sp>
        <p:nvSpPr>
          <p:cNvPr id="6" name="Rectangle 5"/>
          <p:cNvSpPr/>
          <p:nvPr/>
        </p:nvSpPr>
        <p:spPr>
          <a:xfrm>
            <a:off x="9976161" y="1941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Java</a:t>
            </a:r>
          </a:p>
        </p:txBody>
      </p:sp>
      <p:sp>
        <p:nvSpPr>
          <p:cNvPr id="7" name="Rectangle 6"/>
          <p:cNvSpPr/>
          <p:nvPr/>
        </p:nvSpPr>
        <p:spPr>
          <a:xfrm>
            <a:off x="6584795" y="4719871"/>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a:t>
            </a:r>
          </a:p>
        </p:txBody>
      </p:sp>
      <p:sp>
        <p:nvSpPr>
          <p:cNvPr id="8" name="Rectangle 7"/>
          <p:cNvSpPr/>
          <p:nvPr/>
        </p:nvSpPr>
        <p:spPr>
          <a:xfrm>
            <a:off x="9976160" y="3332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PHP</a:t>
            </a:r>
          </a:p>
        </p:txBody>
      </p:sp>
      <p:sp>
        <p:nvSpPr>
          <p:cNvPr id="9" name="Rectangle 8"/>
          <p:cNvSpPr/>
          <p:nvPr/>
        </p:nvSpPr>
        <p:spPr>
          <a:xfrm>
            <a:off x="8281175" y="3330692"/>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Ruby</a:t>
            </a:r>
          </a:p>
        </p:txBody>
      </p:sp>
      <p:sp>
        <p:nvSpPr>
          <p:cNvPr id="10" name="Rectangle 9"/>
          <p:cNvSpPr/>
          <p:nvPr/>
        </p:nvSpPr>
        <p:spPr>
          <a:xfrm>
            <a:off x="6585725" y="3330692"/>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Python</a:t>
            </a:r>
          </a:p>
        </p:txBody>
      </p:sp>
      <p:sp>
        <p:nvSpPr>
          <p:cNvPr id="11" name="Rectangle 10"/>
          <p:cNvSpPr/>
          <p:nvPr/>
        </p:nvSpPr>
        <p:spPr>
          <a:xfrm>
            <a:off x="8280709" y="4719871"/>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iOS</a:t>
            </a:r>
          </a:p>
        </p:txBody>
      </p:sp>
      <p:sp>
        <p:nvSpPr>
          <p:cNvPr id="12" name="Rectangle 11"/>
          <p:cNvSpPr/>
          <p:nvPr/>
        </p:nvSpPr>
        <p:spPr>
          <a:xfrm>
            <a:off x="9976159" y="4719871"/>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Android</a:t>
            </a:r>
          </a:p>
        </p:txBody>
      </p:sp>
    </p:spTree>
    <p:extLst>
      <p:ext uri="{BB962C8B-B14F-4D97-AF65-F5344CB8AC3E}">
        <p14:creationId xmlns:p14="http://schemas.microsoft.com/office/powerpoint/2010/main" val="33536816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968836"/>
          </a:xfrm>
          <a:prstGeom prst="rect">
            <a:avLst/>
          </a:prstGeom>
        </p:spPr>
      </p:pic>
      <p:sp>
        <p:nvSpPr>
          <p:cNvPr id="3" name="Rectangle 2"/>
          <p:cNvSpPr/>
          <p:nvPr/>
        </p:nvSpPr>
        <p:spPr bwMode="auto">
          <a:xfrm>
            <a:off x="1413164" y="2445327"/>
            <a:ext cx="9767455" cy="2078182"/>
          </a:xfrm>
          <a:prstGeom prst="rect">
            <a:avLst/>
          </a:prstGeom>
          <a:solidFill>
            <a:schemeClr val="tx1">
              <a:lumMod val="50000"/>
              <a:alpha val="86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720932" y="2376422"/>
            <a:ext cx="11151917" cy="2215991"/>
          </a:xfrm>
          <a:prstGeom prst="rect">
            <a:avLst/>
          </a:prstGeom>
          <a:noFill/>
        </p:spPr>
        <p:txBody>
          <a:bodyPr wrap="square" lIns="0" tIns="0" rIns="0" bIns="0" rtlCol="0">
            <a:spAutoFit/>
          </a:bodyPr>
          <a:lstStyle/>
          <a:p>
            <a:pPr algn="ctr">
              <a:lnSpc>
                <a:spcPct val="90000"/>
              </a:lnSpc>
              <a:spcBef>
                <a:spcPct val="20000"/>
              </a:spcBef>
              <a:buSzPct val="80000"/>
            </a:pPr>
            <a:r>
              <a:rPr lang="en-US" sz="7200" dirty="0">
                <a:solidFill>
                  <a:srgbClr val="FFFFFF"/>
                </a:solidFill>
                <a:cs typeface="Segoe UI Light" panose="020B0502040204020203" pitchFamily="34" charset="0"/>
              </a:rPr>
              <a:t>Azure Portal</a:t>
            </a:r>
          </a:p>
          <a:p>
            <a:pPr algn="ctr">
              <a:lnSpc>
                <a:spcPct val="90000"/>
              </a:lnSpc>
              <a:spcBef>
                <a:spcPct val="20000"/>
              </a:spcBef>
              <a:buSzPct val="80000"/>
            </a:pPr>
            <a:r>
              <a:rPr lang="en-US" sz="7200" dirty="0">
                <a:solidFill>
                  <a:srgbClr val="FFFFFF"/>
                </a:solidFill>
                <a:cs typeface="Segoe UI Light" panose="020B0502040204020203" pitchFamily="34" charset="0"/>
              </a:rPr>
              <a:t>https://portal.azure.com</a:t>
            </a:r>
          </a:p>
        </p:txBody>
      </p:sp>
    </p:spTree>
    <p:extLst>
      <p:ext uri="{BB962C8B-B14F-4D97-AF65-F5344CB8AC3E}">
        <p14:creationId xmlns:p14="http://schemas.microsoft.com/office/powerpoint/2010/main" val="136951994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80161" y="3026296"/>
            <a:ext cx="8964185" cy="1793090"/>
          </a:xfrm>
        </p:spPr>
        <p:txBody>
          <a:bodyPr/>
          <a:lstStyle/>
          <a:p>
            <a:pPr algn="ctr"/>
            <a:r>
              <a:rPr lang="en-US" sz="6600" dirty="0"/>
              <a:t>Azure Web Apps</a:t>
            </a:r>
          </a:p>
        </p:txBody>
      </p:sp>
    </p:spTree>
    <p:extLst>
      <p:ext uri="{BB962C8B-B14F-4D97-AF65-F5344CB8AC3E}">
        <p14:creationId xmlns:p14="http://schemas.microsoft.com/office/powerpoint/2010/main" val="17203058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Azure App Service Family</a:t>
            </a: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256" y="2074069"/>
            <a:ext cx="3657600" cy="36576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0470" y="1690688"/>
            <a:ext cx="1143000" cy="1143000"/>
          </a:xfrm>
          <a:prstGeom prst="rect">
            <a:avLst/>
          </a:prstGeom>
        </p:spPr>
      </p:pic>
      <p:pic>
        <p:nvPicPr>
          <p:cNvPr id="6" name="Picture 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1690688"/>
            <a:ext cx="1143000" cy="1143000"/>
          </a:xfrm>
          <a:prstGeom prst="rect">
            <a:avLst/>
          </a:prstGeom>
        </p:spPr>
      </p:pic>
      <p:pic>
        <p:nvPicPr>
          <p:cNvPr id="7" name="Picture 6"/>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60470" y="4004965"/>
            <a:ext cx="1143000" cy="1143000"/>
          </a:xfrm>
          <a:prstGeom prst="rect">
            <a:avLst/>
          </a:prstGeom>
        </p:spPr>
      </p:pic>
      <p:pic>
        <p:nvPicPr>
          <p:cNvPr id="8" name="Picture 7"/>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4052926"/>
            <a:ext cx="1143000" cy="1143000"/>
          </a:xfrm>
          <a:prstGeom prst="rect">
            <a:avLst/>
          </a:prstGeom>
        </p:spPr>
      </p:pic>
      <p:sp>
        <p:nvSpPr>
          <p:cNvPr id="9" name="TextBox 8"/>
          <p:cNvSpPr txBox="1"/>
          <p:nvPr/>
        </p:nvSpPr>
        <p:spPr>
          <a:xfrm>
            <a:off x="6490102" y="3019217"/>
            <a:ext cx="2324100" cy="800219"/>
          </a:xfrm>
          <a:prstGeom prst="rect">
            <a:avLst/>
          </a:prstGeom>
          <a:noFill/>
        </p:spPr>
        <p:txBody>
          <a:bodyPr wrap="square" rtlCol="0">
            <a:spAutoFit/>
          </a:bodyPr>
          <a:lstStyle/>
          <a:p>
            <a:pPr algn="ctr"/>
            <a:r>
              <a:rPr lang="en-US" dirty="0">
                <a:solidFill>
                  <a:schemeClr val="bg1"/>
                </a:solidFill>
              </a:rPr>
              <a:t>Web Apps</a:t>
            </a:r>
          </a:p>
          <a:p>
            <a:pPr algn="ctr"/>
            <a:r>
              <a:rPr lang="en-US" sz="1400" dirty="0">
                <a:solidFill>
                  <a:schemeClr val="bg1"/>
                </a:solidFill>
              </a:rPr>
              <a:t>Web apps that scale with your business</a:t>
            </a:r>
          </a:p>
        </p:txBody>
      </p:sp>
      <p:sp>
        <p:nvSpPr>
          <p:cNvPr id="10" name="TextBox 9"/>
          <p:cNvSpPr txBox="1"/>
          <p:nvPr/>
        </p:nvSpPr>
        <p:spPr>
          <a:xfrm>
            <a:off x="8801100" y="3019217"/>
            <a:ext cx="2234798" cy="800219"/>
          </a:xfrm>
          <a:prstGeom prst="rect">
            <a:avLst/>
          </a:prstGeom>
          <a:noFill/>
        </p:spPr>
        <p:txBody>
          <a:bodyPr wrap="square" rtlCol="0">
            <a:spAutoFit/>
          </a:bodyPr>
          <a:lstStyle/>
          <a:p>
            <a:pPr algn="ctr"/>
            <a:r>
              <a:rPr lang="en-US" dirty="0">
                <a:solidFill>
                  <a:schemeClr val="bg1"/>
                </a:solidFill>
              </a:rPr>
              <a:t>Mobile Apps</a:t>
            </a:r>
          </a:p>
          <a:p>
            <a:pPr algn="ctr"/>
            <a:r>
              <a:rPr lang="en-US" sz="1400" dirty="0">
                <a:solidFill>
                  <a:schemeClr val="bg1"/>
                </a:solidFill>
              </a:rPr>
              <a:t>Build mobile apps for any device</a:t>
            </a:r>
          </a:p>
        </p:txBody>
      </p:sp>
      <p:sp>
        <p:nvSpPr>
          <p:cNvPr id="11" name="TextBox 10"/>
          <p:cNvSpPr txBox="1"/>
          <p:nvPr/>
        </p:nvSpPr>
        <p:spPr>
          <a:xfrm>
            <a:off x="6490102" y="5333494"/>
            <a:ext cx="2324100" cy="800219"/>
          </a:xfrm>
          <a:prstGeom prst="rect">
            <a:avLst/>
          </a:prstGeom>
          <a:noFill/>
        </p:spPr>
        <p:txBody>
          <a:bodyPr wrap="square" rtlCol="0">
            <a:spAutoFit/>
          </a:bodyPr>
          <a:lstStyle/>
          <a:p>
            <a:pPr algn="ctr"/>
            <a:r>
              <a:rPr lang="en-US" dirty="0"/>
              <a:t>Logic Apps</a:t>
            </a:r>
          </a:p>
          <a:p>
            <a:pPr algn="ctr"/>
            <a:r>
              <a:rPr lang="en-US" sz="1400" dirty="0"/>
              <a:t>Automate business processes across SaaS and on-premises</a:t>
            </a:r>
          </a:p>
        </p:txBody>
      </p:sp>
      <p:sp>
        <p:nvSpPr>
          <p:cNvPr id="12" name="TextBox 11"/>
          <p:cNvSpPr txBox="1"/>
          <p:nvPr/>
        </p:nvSpPr>
        <p:spPr>
          <a:xfrm>
            <a:off x="8814202" y="5333494"/>
            <a:ext cx="2324100" cy="800219"/>
          </a:xfrm>
          <a:prstGeom prst="rect">
            <a:avLst/>
          </a:prstGeom>
          <a:noFill/>
        </p:spPr>
        <p:txBody>
          <a:bodyPr wrap="square" rtlCol="0">
            <a:spAutoFit/>
          </a:bodyPr>
          <a:lstStyle/>
          <a:p>
            <a:pPr algn="ctr"/>
            <a:r>
              <a:rPr lang="en-US" dirty="0"/>
              <a:t>API Apps</a:t>
            </a:r>
          </a:p>
          <a:p>
            <a:pPr algn="ctr"/>
            <a:r>
              <a:rPr lang="en-US" sz="1400" dirty="0"/>
              <a:t>Build and consume APIs in the cloud</a:t>
            </a:r>
          </a:p>
        </p:txBody>
      </p:sp>
      <p:cxnSp>
        <p:nvCxnSpPr>
          <p:cNvPr id="13" name="Straight Connector 12"/>
          <p:cNvCxnSpPr/>
          <p:nvPr/>
        </p:nvCxnSpPr>
        <p:spPr>
          <a:xfrm>
            <a:off x="8801100" y="2452726"/>
            <a:ext cx="0" cy="2743200"/>
          </a:xfrm>
          <a:prstGeom prst="line">
            <a:avLst/>
          </a:prstGeom>
          <a:ln>
            <a:solidFill>
              <a:srgbClr val="0091C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8801100" y="2520260"/>
            <a:ext cx="0" cy="2743200"/>
          </a:xfrm>
          <a:prstGeom prst="line">
            <a:avLst/>
          </a:prstGeom>
          <a:ln>
            <a:solidFill>
              <a:srgbClr val="0088B8"/>
            </a:solidFill>
          </a:ln>
        </p:spPr>
        <p:style>
          <a:lnRef idx="1">
            <a:schemeClr val="accent1"/>
          </a:lnRef>
          <a:fillRef idx="0">
            <a:schemeClr val="accent1"/>
          </a:fillRef>
          <a:effectRef idx="0">
            <a:schemeClr val="accent1"/>
          </a:effectRef>
          <a:fontRef idx="minor">
            <a:schemeClr val="tx1"/>
          </a:fontRef>
        </p:style>
      </p:cxnSp>
      <p:sp>
        <p:nvSpPr>
          <p:cNvPr id="15" name="Left Brace 14"/>
          <p:cNvSpPr/>
          <p:nvPr/>
        </p:nvSpPr>
        <p:spPr>
          <a:xfrm rot="10800000">
            <a:off x="5352989" y="2074068"/>
            <a:ext cx="614007" cy="3657601"/>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6163771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Web Apps</a:t>
            </a:r>
          </a:p>
        </p:txBody>
      </p:sp>
      <p:sp>
        <p:nvSpPr>
          <p:cNvPr id="3" name="Content Placeholder 2"/>
          <p:cNvSpPr>
            <a:spLocks noGrp="1"/>
          </p:cNvSpPr>
          <p:nvPr>
            <p:ph idx="4294967295"/>
          </p:nvPr>
        </p:nvSpPr>
        <p:spPr>
          <a:xfrm>
            <a:off x="839360" y="1189176"/>
            <a:ext cx="10853876" cy="4491188"/>
          </a:xfrm>
          <a:prstGeom prst="rect">
            <a:avLst/>
          </a:prstGeom>
        </p:spPr>
        <p:txBody>
          <a:bodyPr/>
          <a:lstStyle/>
          <a:p>
            <a:r>
              <a:rPr lang="en-US" sz="3600" dirty="0"/>
              <a:t>Support a variety of languages and platforms</a:t>
            </a:r>
          </a:p>
          <a:p>
            <a:pPr lvl="1"/>
            <a:r>
              <a:rPr lang="en-US" sz="2000" dirty="0"/>
              <a:t>.NET, Java, Node.js, PHP, Python, and more</a:t>
            </a:r>
          </a:p>
          <a:p>
            <a:r>
              <a:rPr lang="en-US" sz="3600" dirty="0"/>
              <a:t>Support scaling (manual or auto) and load balancing</a:t>
            </a:r>
          </a:p>
          <a:p>
            <a:r>
              <a:rPr lang="en-US" sz="3600" dirty="0"/>
              <a:t>Support slots for staged deployments and A/B testing</a:t>
            </a:r>
          </a:p>
          <a:p>
            <a:r>
              <a:rPr lang="en-US" sz="3600" dirty="0"/>
              <a:t>Support continuous integration</a:t>
            </a:r>
          </a:p>
          <a:p>
            <a:endParaRPr lang="en-US" sz="3600" dirty="0"/>
          </a:p>
        </p:txBody>
      </p:sp>
      <p:sp>
        <p:nvSpPr>
          <p:cNvPr id="4" name="Rectangle 3"/>
          <p:cNvSpPr/>
          <p:nvPr/>
        </p:nvSpPr>
        <p:spPr>
          <a:xfrm>
            <a:off x="7859908"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tx1"/>
                </a:solidFill>
              </a:rPr>
              <a:t>Global Scale</a:t>
            </a:r>
          </a:p>
          <a:p>
            <a:pPr algn="ctr"/>
            <a:r>
              <a:rPr lang="en-US" sz="1600" dirty="0">
                <a:solidFill>
                  <a:schemeClr val="tx1"/>
                </a:solidFill>
              </a:rPr>
              <a:t>Scale up and down as needed, manually or automatically</a:t>
            </a:r>
          </a:p>
        </p:txBody>
      </p:sp>
      <p:sp>
        <p:nvSpPr>
          <p:cNvPr id="5" name="Rectangle 4"/>
          <p:cNvSpPr/>
          <p:nvPr/>
        </p:nvSpPr>
        <p:spPr>
          <a:xfrm>
            <a:off x="4546692"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tx1"/>
                </a:solidFill>
              </a:rPr>
              <a:t>Enterprise Grade</a:t>
            </a:r>
          </a:p>
          <a:p>
            <a:pPr algn="ctr"/>
            <a:r>
              <a:rPr lang="en-US" sz="1600" dirty="0">
                <a:solidFill>
                  <a:schemeClr val="tx1"/>
                </a:solidFill>
              </a:rPr>
              <a:t>ISO-, SOC2-, and PCO-compliant with enterprise-level SLAs</a:t>
            </a:r>
          </a:p>
        </p:txBody>
      </p:sp>
      <p:sp>
        <p:nvSpPr>
          <p:cNvPr id="6" name="Rectangle 5"/>
          <p:cNvSpPr/>
          <p:nvPr/>
        </p:nvSpPr>
        <p:spPr>
          <a:xfrm>
            <a:off x="1233476"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tx1"/>
                </a:solidFill>
              </a:rPr>
              <a:t>Familiar and Fast</a:t>
            </a:r>
          </a:p>
          <a:p>
            <a:pPr algn="ctr"/>
            <a:r>
              <a:rPr lang="en-US" sz="1600" dirty="0">
                <a:solidFill>
                  <a:schemeClr val="tx1"/>
                </a:solidFill>
              </a:rPr>
              <a:t>Leverage existing skills, plus languages, frameworks, and tools you're familiar with</a:t>
            </a:r>
          </a:p>
        </p:txBody>
      </p:sp>
    </p:spTree>
    <p:extLst>
      <p:ext uri="{BB962C8B-B14F-4D97-AF65-F5344CB8AC3E}">
        <p14:creationId xmlns:p14="http://schemas.microsoft.com/office/powerpoint/2010/main" val="111118289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 Cloud Computing Patterns</a:t>
            </a:r>
          </a:p>
        </p:txBody>
      </p:sp>
      <p:grpSp>
        <p:nvGrpSpPr>
          <p:cNvPr id="5" name="Group 4"/>
          <p:cNvGrpSpPr/>
          <p:nvPr/>
        </p:nvGrpSpPr>
        <p:grpSpPr>
          <a:xfrm>
            <a:off x="6682153" y="5310615"/>
            <a:ext cx="3941859" cy="1026722"/>
            <a:chOff x="342905" y="5150364"/>
            <a:chExt cx="3941859" cy="1026722"/>
          </a:xfrm>
        </p:grpSpPr>
        <p:sp>
          <p:nvSpPr>
            <p:cNvPr id="6" name="TextBox 5"/>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Predictable Bursts</a:t>
              </a:r>
            </a:p>
          </p:txBody>
        </p:sp>
        <p:sp>
          <p:nvSpPr>
            <p:cNvPr id="7" name="Rectangle 6"/>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capacity</a:t>
              </a:r>
            </a:p>
          </p:txBody>
        </p:sp>
      </p:grpSp>
      <p:grpSp>
        <p:nvGrpSpPr>
          <p:cNvPr id="8" name="Group 7"/>
          <p:cNvGrpSpPr/>
          <p:nvPr/>
        </p:nvGrpSpPr>
        <p:grpSpPr>
          <a:xfrm>
            <a:off x="6377284" y="4143015"/>
            <a:ext cx="3732278" cy="1213827"/>
            <a:chOff x="4261124" y="5644173"/>
            <a:chExt cx="3732278" cy="1213827"/>
          </a:xfrm>
        </p:grpSpPr>
        <p:sp>
          <p:nvSpPr>
            <p:cNvPr id="9" name="Rectangle 8"/>
            <p:cNvSpPr/>
            <p:nvPr/>
          </p:nvSpPr>
          <p:spPr>
            <a:xfrm rot="16200000">
              <a:off x="3865551" y="6039746"/>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10" name="Group 9"/>
            <p:cNvGrpSpPr/>
            <p:nvPr/>
          </p:nvGrpSpPr>
          <p:grpSpPr>
            <a:xfrm>
              <a:off x="4582482" y="5864109"/>
              <a:ext cx="3410920" cy="993891"/>
              <a:chOff x="4582482" y="5864109"/>
              <a:chExt cx="3410920" cy="993891"/>
            </a:xfrm>
          </p:grpSpPr>
          <p:sp>
            <p:nvSpPr>
              <p:cNvPr id="11" name="Text Placeholder 6"/>
              <p:cNvSpPr txBox="1">
                <a:spLocks/>
              </p:cNvSpPr>
              <p:nvPr/>
            </p:nvSpPr>
            <p:spPr bwMode="auto">
              <a:xfrm>
                <a:off x="7781504" y="6646984"/>
                <a:ext cx="211898" cy="2110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12" name="Straight Arrow Connector 11"/>
              <p:cNvCxnSpPr/>
              <p:nvPr/>
            </p:nvCxnSpPr>
            <p:spPr bwMode="auto">
              <a:xfrm flipV="1">
                <a:off x="4597721" y="5864109"/>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bwMode="auto">
              <a:xfrm>
                <a:off x="4582482" y="6749009"/>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4" name="Freeform 13"/>
              <p:cNvSpPr/>
              <p:nvPr/>
            </p:nvSpPr>
            <p:spPr>
              <a:xfrm>
                <a:off x="4595628" y="5920458"/>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15" name="Straight Connector 14"/>
              <p:cNvCxnSpPr/>
              <p:nvPr/>
            </p:nvCxnSpPr>
            <p:spPr bwMode="auto">
              <a:xfrm>
                <a:off x="4621762" y="6295119"/>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grpSp>
        <p:nvGrpSpPr>
          <p:cNvPr id="16" name="Group 15"/>
          <p:cNvGrpSpPr/>
          <p:nvPr/>
        </p:nvGrpSpPr>
        <p:grpSpPr>
          <a:xfrm>
            <a:off x="6696402" y="2945314"/>
            <a:ext cx="3821938" cy="997096"/>
            <a:chOff x="342905" y="3877806"/>
            <a:chExt cx="3821938" cy="997096"/>
          </a:xfrm>
        </p:grpSpPr>
        <p:sp>
          <p:nvSpPr>
            <p:cNvPr id="17" name="TextBox 16"/>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Unpredictable Bursts</a:t>
              </a:r>
            </a:p>
          </p:txBody>
        </p:sp>
        <p:sp>
          <p:nvSpPr>
            <p:cNvPr id="18" name="Rectangle 17"/>
            <p:cNvSpPr/>
            <p:nvPr/>
          </p:nvSpPr>
          <p:spPr>
            <a:xfrm>
              <a:off x="342905" y="432090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grpSp>
        <p:nvGrpSpPr>
          <p:cNvPr id="19" name="Group 18"/>
          <p:cNvGrpSpPr/>
          <p:nvPr/>
        </p:nvGrpSpPr>
        <p:grpSpPr>
          <a:xfrm>
            <a:off x="6377284" y="1923214"/>
            <a:ext cx="3747205" cy="1019525"/>
            <a:chOff x="4246197" y="4388722"/>
            <a:chExt cx="3747205" cy="1019525"/>
          </a:xfrm>
        </p:grpSpPr>
        <p:sp>
          <p:nvSpPr>
            <p:cNvPr id="20" name="Text Placeholder 6"/>
            <p:cNvSpPr txBox="1">
              <a:spLocks/>
            </p:cNvSpPr>
            <p:nvPr/>
          </p:nvSpPr>
          <p:spPr bwMode="auto">
            <a:xfrm>
              <a:off x="7781504" y="520622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21" name="Straight Arrow Connector 20"/>
            <p:cNvCxnSpPr/>
            <p:nvPr/>
          </p:nvCxnSpPr>
          <p:spPr bwMode="auto">
            <a:xfrm flipH="1" flipV="1">
              <a:off x="4582793" y="4394495"/>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p:nvPr/>
          </p:nvCxnSpPr>
          <p:spPr bwMode="auto">
            <a:xfrm>
              <a:off x="4582792" y="5281149"/>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3" name="Rectangle 22"/>
            <p:cNvSpPr/>
            <p:nvPr/>
          </p:nvSpPr>
          <p:spPr>
            <a:xfrm rot="16200000">
              <a:off x="3853131" y="4781788"/>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4" name="Group 23"/>
            <p:cNvGrpSpPr/>
            <p:nvPr/>
          </p:nvGrpSpPr>
          <p:grpSpPr>
            <a:xfrm>
              <a:off x="4576846" y="4498417"/>
              <a:ext cx="3152246" cy="492377"/>
              <a:chOff x="4576846" y="4498417"/>
              <a:chExt cx="3152246" cy="492377"/>
            </a:xfrm>
          </p:grpSpPr>
          <p:cxnSp>
            <p:nvCxnSpPr>
              <p:cNvPr id="25" name="Straight Arrow Connector 24"/>
              <p:cNvCxnSpPr/>
              <p:nvPr/>
            </p:nvCxnSpPr>
            <p:spPr bwMode="auto">
              <a:xfrm>
                <a:off x="6558783" y="4988411"/>
                <a:ext cx="1170309" cy="1712"/>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6" name="Straight Connector 25"/>
              <p:cNvCxnSpPr/>
              <p:nvPr/>
            </p:nvCxnSpPr>
            <p:spPr bwMode="auto">
              <a:xfrm>
                <a:off x="4576846" y="4983352"/>
                <a:ext cx="1113905"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7" name="Freeform 26"/>
              <p:cNvSpPr/>
              <p:nvPr/>
            </p:nvSpPr>
            <p:spPr>
              <a:xfrm>
                <a:off x="5690750" y="4498417"/>
                <a:ext cx="857791" cy="492377"/>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grpSp>
        <p:nvGrpSpPr>
          <p:cNvPr id="28" name="Group 27"/>
          <p:cNvGrpSpPr/>
          <p:nvPr/>
        </p:nvGrpSpPr>
        <p:grpSpPr>
          <a:xfrm>
            <a:off x="2115407" y="5310094"/>
            <a:ext cx="3119051" cy="1020871"/>
            <a:chOff x="342905" y="2485579"/>
            <a:chExt cx="3119051" cy="1020871"/>
          </a:xfrm>
        </p:grpSpPr>
        <p:sp>
          <p:nvSpPr>
            <p:cNvPr id="29" name="TextBox 28"/>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Growing Fast</a:t>
              </a:r>
            </a:p>
          </p:txBody>
        </p:sp>
        <p:sp>
          <p:nvSpPr>
            <p:cNvPr id="30" name="Rectangle 29"/>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grpSp>
        <p:nvGrpSpPr>
          <p:cNvPr id="31" name="Group 30"/>
          <p:cNvGrpSpPr/>
          <p:nvPr/>
        </p:nvGrpSpPr>
        <p:grpSpPr>
          <a:xfrm>
            <a:off x="1796618" y="4325147"/>
            <a:ext cx="3756631" cy="1062869"/>
            <a:chOff x="4236771" y="2938938"/>
            <a:chExt cx="3756631" cy="1062869"/>
          </a:xfrm>
        </p:grpSpPr>
        <p:sp>
          <p:nvSpPr>
            <p:cNvPr id="32" name="Text Placeholder 6"/>
            <p:cNvSpPr txBox="1">
              <a:spLocks/>
            </p:cNvSpPr>
            <p:nvPr/>
          </p:nvSpPr>
          <p:spPr bwMode="auto">
            <a:xfrm>
              <a:off x="7781504" y="378890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33" name="Straight Arrow Connector 32"/>
            <p:cNvCxnSpPr/>
            <p:nvPr/>
          </p:nvCxnSpPr>
          <p:spPr bwMode="auto">
            <a:xfrm flipH="1" flipV="1">
              <a:off x="4573367" y="2938938"/>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bwMode="auto">
            <a:xfrm>
              <a:off x="4576845" y="385577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5" name="Rectangle 34"/>
            <p:cNvSpPr/>
            <p:nvPr/>
          </p:nvSpPr>
          <p:spPr>
            <a:xfrm rot="16200000">
              <a:off x="3845993" y="3377636"/>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6" name="Freeform 35"/>
            <p:cNvSpPr/>
            <p:nvPr/>
          </p:nvSpPr>
          <p:spPr>
            <a:xfrm>
              <a:off x="4567527" y="2992443"/>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grpSp>
        <p:nvGrpSpPr>
          <p:cNvPr id="37" name="Group 36"/>
          <p:cNvGrpSpPr/>
          <p:nvPr/>
        </p:nvGrpSpPr>
        <p:grpSpPr>
          <a:xfrm>
            <a:off x="2118269" y="2948443"/>
            <a:ext cx="3613707" cy="988924"/>
            <a:chOff x="342904" y="1233639"/>
            <a:chExt cx="3613707" cy="988924"/>
          </a:xfrm>
        </p:grpSpPr>
        <p:sp>
          <p:nvSpPr>
            <p:cNvPr id="38" name="TextBox 37"/>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On and Off</a:t>
              </a:r>
            </a:p>
          </p:txBody>
        </p:sp>
        <p:sp>
          <p:nvSpPr>
            <p:cNvPr id="39" name="Rectangle 38"/>
            <p:cNvSpPr/>
            <p:nvPr/>
          </p:nvSpPr>
          <p:spPr>
            <a:xfrm>
              <a:off x="342905" y="166856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job)</a:t>
              </a:r>
            </a:p>
            <a:p>
              <a:pPr marL="0" lvl="1" defTabSz="1218836" fontAlgn="base">
                <a:spcAft>
                  <a:spcPct val="0"/>
                </a:spcAft>
              </a:pPr>
              <a:r>
                <a:rPr lang="en-US" sz="1200" dirty="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a:solidFill>
                    <a:schemeClr val="tx1">
                      <a:alpha val="99000"/>
                    </a:schemeClr>
                  </a:solidFill>
                  <a:ea typeface="Kozuka Gothic Pro R" pitchFamily="34" charset="-128"/>
                </a:rPr>
                <a:t>Time to market can be cumbersome </a:t>
              </a:r>
            </a:p>
          </p:txBody>
        </p:sp>
      </p:grpSp>
      <p:grpSp>
        <p:nvGrpSpPr>
          <p:cNvPr id="40" name="Group 39"/>
          <p:cNvGrpSpPr/>
          <p:nvPr/>
        </p:nvGrpSpPr>
        <p:grpSpPr>
          <a:xfrm>
            <a:off x="1796617" y="1932591"/>
            <a:ext cx="3756632" cy="1030592"/>
            <a:chOff x="4236770" y="1502840"/>
            <a:chExt cx="3756632" cy="1030592"/>
          </a:xfrm>
        </p:grpSpPr>
        <p:cxnSp>
          <p:nvCxnSpPr>
            <p:cNvPr id="41" name="Straight Arrow Connector 40"/>
            <p:cNvCxnSpPr/>
            <p:nvPr/>
          </p:nvCxnSpPr>
          <p:spPr bwMode="auto">
            <a:xfrm rot="16200000" flipV="1">
              <a:off x="4125732" y="1950475"/>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p:nvPr/>
          </p:nvCxnSpPr>
          <p:spPr bwMode="auto">
            <a:xfrm>
              <a:off x="4573368" y="2387396"/>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3" name="Text Placeholder 6"/>
            <p:cNvSpPr txBox="1">
              <a:spLocks/>
            </p:cNvSpPr>
            <p:nvPr/>
          </p:nvSpPr>
          <p:spPr bwMode="auto">
            <a:xfrm>
              <a:off x="7781504" y="2289035"/>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sp>
          <p:nvSpPr>
            <p:cNvPr id="44" name="Rectangle 43"/>
            <p:cNvSpPr/>
            <p:nvPr/>
          </p:nvSpPr>
          <p:spPr>
            <a:xfrm rot="16200000">
              <a:off x="3839898" y="1903167"/>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45" name="Straight Arrow Connector 44"/>
            <p:cNvCxnSpPr/>
            <p:nvPr/>
          </p:nvCxnSpPr>
          <p:spPr bwMode="auto">
            <a:xfrm flipV="1">
              <a:off x="4573368" y="2053731"/>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6" name="Straight Arrow Connector 45"/>
            <p:cNvCxnSpPr/>
            <p:nvPr/>
          </p:nvCxnSpPr>
          <p:spPr bwMode="auto">
            <a:xfrm flipV="1">
              <a:off x="6598035" y="2032750"/>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7" name="Straight Connector 46"/>
            <p:cNvCxnSpPr/>
            <p:nvPr/>
          </p:nvCxnSpPr>
          <p:spPr bwMode="auto">
            <a:xfrm rot="5400000" flipH="1" flipV="1">
              <a:off x="6172987"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5551400" y="1692150"/>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49" name="Straight Connector 48"/>
            <p:cNvCxnSpPr/>
            <p:nvPr/>
          </p:nvCxnSpPr>
          <p:spPr bwMode="auto">
            <a:xfrm rot="5400000" flipH="1" flipV="1">
              <a:off x="5186925"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134310822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2575" y="2737202"/>
            <a:ext cx="8964185" cy="1793090"/>
          </a:xfrm>
        </p:spPr>
        <p:txBody>
          <a:bodyPr/>
          <a:lstStyle/>
          <a:p>
            <a:pPr algn="ctr"/>
            <a:r>
              <a:rPr lang="en-US" sz="7200" dirty="0"/>
              <a:t>Azure Overview</a:t>
            </a:r>
          </a:p>
        </p:txBody>
      </p:sp>
    </p:spTree>
    <p:extLst>
      <p:ext uri="{BB962C8B-B14F-4D97-AF65-F5344CB8AC3E}">
        <p14:creationId xmlns:p14="http://schemas.microsoft.com/office/powerpoint/2010/main" val="20860519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Up vs. Scaling Out</a:t>
            </a:r>
          </a:p>
        </p:txBody>
      </p:sp>
      <p:sp>
        <p:nvSpPr>
          <p:cNvPr id="4" name="Rectangle 3"/>
          <p:cNvSpPr/>
          <p:nvPr/>
        </p:nvSpPr>
        <p:spPr>
          <a:xfrm>
            <a:off x="614901" y="1772027"/>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a:p>
          <a:p>
            <a:pPr algn="ctr"/>
            <a:r>
              <a:rPr lang="en-US" sz="4000" dirty="0"/>
              <a:t>Scale Up</a:t>
            </a:r>
          </a:p>
        </p:txBody>
      </p:sp>
      <p:grpSp>
        <p:nvGrpSpPr>
          <p:cNvPr id="5" name="Group 4"/>
          <p:cNvGrpSpPr/>
          <p:nvPr/>
        </p:nvGrpSpPr>
        <p:grpSpPr>
          <a:xfrm>
            <a:off x="1845539" y="2845924"/>
            <a:ext cx="2605644" cy="914400"/>
            <a:chOff x="6096000" y="1614678"/>
            <a:chExt cx="2605644" cy="914400"/>
          </a:xfrm>
        </p:grpSpPr>
        <p:pic>
          <p:nvPicPr>
            <p:cNvPr id="6" name="Picture 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096000" y="1825625"/>
              <a:ext cx="457200" cy="457200"/>
            </a:xfrm>
            <a:prstGeom prst="rect">
              <a:avLst/>
            </a:prstGeom>
          </p:spPr>
        </p:pic>
        <p:pic>
          <p:nvPicPr>
            <p:cNvPr id="7" name="Picture 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827322" y="1711325"/>
              <a:ext cx="685800" cy="685800"/>
            </a:xfrm>
            <a:prstGeom prst="rect">
              <a:avLst/>
            </a:prstGeom>
          </p:spPr>
        </p:pic>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787244" y="1614678"/>
              <a:ext cx="914400" cy="914400"/>
            </a:xfrm>
            <a:prstGeom prst="rect">
              <a:avLst/>
            </a:prstGeom>
          </p:spPr>
        </p:pic>
      </p:grpSp>
      <p:sp>
        <p:nvSpPr>
          <p:cNvPr id="9" name="Rectangle 8"/>
          <p:cNvSpPr/>
          <p:nvPr/>
        </p:nvSpPr>
        <p:spPr>
          <a:xfrm>
            <a:off x="614901" y="4048104"/>
            <a:ext cx="4889948" cy="584775"/>
          </a:xfrm>
          <a:prstGeom prst="rect">
            <a:avLst/>
          </a:prstGeom>
        </p:spPr>
        <p:txBody>
          <a:bodyPr wrap="square">
            <a:spAutoFit/>
          </a:bodyPr>
          <a:lstStyle/>
          <a:p>
            <a:pPr algn="ctr"/>
            <a:r>
              <a:rPr lang="en-US" sz="2800" u="sng" dirty="0">
                <a:solidFill>
                  <a:schemeClr val="bg1"/>
                </a:solidFill>
              </a:rPr>
              <a:t>Vary the </a:t>
            </a:r>
            <a:r>
              <a:rPr lang="en-US" sz="3200" u="sng" dirty="0">
                <a:solidFill>
                  <a:schemeClr val="bg1"/>
                </a:solidFill>
              </a:rPr>
              <a:t>VM size</a:t>
            </a:r>
          </a:p>
        </p:txBody>
      </p:sp>
      <p:sp>
        <p:nvSpPr>
          <p:cNvPr id="10" name="Content Placeholder 2"/>
          <p:cNvSpPr txBox="1">
            <a:spLocks/>
          </p:cNvSpPr>
          <p:nvPr/>
        </p:nvSpPr>
        <p:spPr>
          <a:xfrm>
            <a:off x="614901" y="4623664"/>
            <a:ext cx="4889948" cy="13537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a:solidFill>
                  <a:schemeClr val="bg1"/>
                </a:solidFill>
              </a:rPr>
              <a:t>1 Core w/ 1.75 GB RAM </a:t>
            </a:r>
            <a:br>
              <a:rPr lang="en-US" sz="2400" i="1" dirty="0">
                <a:solidFill>
                  <a:schemeClr val="bg1"/>
                </a:solidFill>
              </a:rPr>
            </a:br>
            <a:r>
              <a:rPr lang="en-US" sz="2400" i="1" dirty="0">
                <a:solidFill>
                  <a:schemeClr val="bg1"/>
                </a:solidFill>
              </a:rPr>
              <a:t> 2 Cores w/ 3.5 GB RAM</a:t>
            </a:r>
            <a:br>
              <a:rPr lang="en-US" sz="2400" i="1" dirty="0">
                <a:solidFill>
                  <a:schemeClr val="bg1"/>
                </a:solidFill>
              </a:rPr>
            </a:br>
            <a:r>
              <a:rPr lang="en-US" sz="2400" i="1" dirty="0">
                <a:solidFill>
                  <a:schemeClr val="bg1"/>
                </a:solidFill>
              </a:rPr>
              <a:t> 4 Cores w/ 7 GB RAM</a:t>
            </a:r>
            <a:endParaRPr lang="en-US" sz="1600" i="1" dirty="0">
              <a:solidFill>
                <a:schemeClr val="bg1"/>
              </a:solidFill>
            </a:endParaRPr>
          </a:p>
        </p:txBody>
      </p:sp>
      <p:sp>
        <p:nvSpPr>
          <p:cNvPr id="11" name="Rectangle 10"/>
          <p:cNvSpPr/>
          <p:nvPr/>
        </p:nvSpPr>
        <p:spPr>
          <a:xfrm>
            <a:off x="6719625" y="1772029"/>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a:p>
          <a:p>
            <a:pPr algn="ctr"/>
            <a:r>
              <a:rPr lang="en-US" sz="4000" dirty="0"/>
              <a:t>Scale Out</a:t>
            </a:r>
          </a:p>
        </p:txBody>
      </p:sp>
      <p:sp>
        <p:nvSpPr>
          <p:cNvPr id="12" name="Rectangle 11"/>
          <p:cNvSpPr/>
          <p:nvPr/>
        </p:nvSpPr>
        <p:spPr>
          <a:xfrm>
            <a:off x="6719625" y="4048104"/>
            <a:ext cx="4889948" cy="584775"/>
          </a:xfrm>
          <a:prstGeom prst="rect">
            <a:avLst/>
          </a:prstGeom>
        </p:spPr>
        <p:txBody>
          <a:bodyPr wrap="square">
            <a:spAutoFit/>
          </a:bodyPr>
          <a:lstStyle/>
          <a:p>
            <a:pPr algn="ctr"/>
            <a:r>
              <a:rPr lang="en-US" sz="2800" u="sng" dirty="0">
                <a:solidFill>
                  <a:schemeClr val="bg1"/>
                </a:solidFill>
              </a:rPr>
              <a:t>Vary the </a:t>
            </a:r>
            <a:r>
              <a:rPr lang="en-US" sz="3200" u="sng" dirty="0">
                <a:solidFill>
                  <a:schemeClr val="bg1"/>
                </a:solidFill>
              </a:rPr>
              <a:t>VM count</a:t>
            </a:r>
          </a:p>
        </p:txBody>
      </p:sp>
      <p:sp>
        <p:nvSpPr>
          <p:cNvPr id="13" name="Content Placeholder 2"/>
          <p:cNvSpPr txBox="1">
            <a:spLocks/>
          </p:cNvSpPr>
          <p:nvPr/>
        </p:nvSpPr>
        <p:spPr>
          <a:xfrm>
            <a:off x="6719625" y="4623664"/>
            <a:ext cx="4889948" cy="1319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a:solidFill>
                  <a:schemeClr val="bg1"/>
                </a:solidFill>
              </a:rPr>
              <a:t>Max 3* instances</a:t>
            </a:r>
            <a:br>
              <a:rPr lang="en-US" sz="2400" i="1" dirty="0">
                <a:solidFill>
                  <a:schemeClr val="bg1"/>
                </a:solidFill>
              </a:rPr>
            </a:br>
            <a:r>
              <a:rPr lang="en-US" sz="2400" i="1" dirty="0">
                <a:solidFill>
                  <a:schemeClr val="bg1"/>
                </a:solidFill>
              </a:rPr>
              <a:t>Max 10 instances</a:t>
            </a:r>
            <a:br>
              <a:rPr lang="en-US" sz="2400" i="1" dirty="0">
                <a:solidFill>
                  <a:schemeClr val="bg1"/>
                </a:solidFill>
              </a:rPr>
            </a:br>
            <a:r>
              <a:rPr lang="en-US" sz="2400" i="1" dirty="0">
                <a:solidFill>
                  <a:schemeClr val="bg1"/>
                </a:solidFill>
              </a:rPr>
              <a:t> Max 20/50** instances </a:t>
            </a:r>
            <a:endParaRPr lang="en-US" sz="1800" i="1" dirty="0">
              <a:solidFill>
                <a:schemeClr val="bg1"/>
              </a:solidFill>
            </a:endParaRPr>
          </a:p>
        </p:txBody>
      </p:sp>
      <p:pic>
        <p:nvPicPr>
          <p:cNvPr id="23" name="Picture 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2844395"/>
            <a:ext cx="457200" cy="457200"/>
          </a:xfrm>
          <a:prstGeom prst="rect">
            <a:avLst/>
          </a:prstGeom>
        </p:spPr>
      </p:pic>
      <p:pic>
        <p:nvPicPr>
          <p:cNvPr id="24" name="Picture 2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2844395"/>
            <a:ext cx="457200" cy="457200"/>
          </a:xfrm>
          <a:prstGeom prst="rect">
            <a:avLst/>
          </a:prstGeom>
        </p:spPr>
      </p:pic>
      <p:pic>
        <p:nvPicPr>
          <p:cNvPr id="25" name="Picture 2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2844395"/>
            <a:ext cx="457200" cy="457200"/>
          </a:xfrm>
          <a:prstGeom prst="rect">
            <a:avLst/>
          </a:prstGeom>
        </p:spPr>
      </p:pic>
      <p:pic>
        <p:nvPicPr>
          <p:cNvPr id="26" name="Picture 2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2844395"/>
            <a:ext cx="457200" cy="457200"/>
          </a:xfrm>
          <a:prstGeom prst="rect">
            <a:avLst/>
          </a:prstGeom>
        </p:spPr>
      </p:pic>
      <p:pic>
        <p:nvPicPr>
          <p:cNvPr id="27" name="Picture 2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2844395"/>
            <a:ext cx="457200" cy="457200"/>
          </a:xfrm>
          <a:prstGeom prst="rect">
            <a:avLst/>
          </a:prstGeom>
        </p:spPr>
      </p:pic>
      <p:pic>
        <p:nvPicPr>
          <p:cNvPr id="28" name="Picture 2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3433548"/>
            <a:ext cx="457200" cy="457200"/>
          </a:xfrm>
          <a:prstGeom prst="rect">
            <a:avLst/>
          </a:prstGeom>
        </p:spPr>
      </p:pic>
      <p:pic>
        <p:nvPicPr>
          <p:cNvPr id="29" name="Picture 2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3433548"/>
            <a:ext cx="457200" cy="457200"/>
          </a:xfrm>
          <a:prstGeom prst="rect">
            <a:avLst/>
          </a:prstGeom>
        </p:spPr>
      </p:pic>
      <p:pic>
        <p:nvPicPr>
          <p:cNvPr id="30" name="Picture 2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3433548"/>
            <a:ext cx="457200" cy="457200"/>
          </a:xfrm>
          <a:prstGeom prst="rect">
            <a:avLst/>
          </a:prstGeom>
        </p:spPr>
      </p:pic>
      <p:pic>
        <p:nvPicPr>
          <p:cNvPr id="31" name="Picture 3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3433548"/>
            <a:ext cx="457200" cy="457200"/>
          </a:xfrm>
          <a:prstGeom prst="rect">
            <a:avLst/>
          </a:prstGeom>
        </p:spPr>
      </p:pic>
      <p:pic>
        <p:nvPicPr>
          <p:cNvPr id="32" name="Picture 3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3433548"/>
            <a:ext cx="457200" cy="457200"/>
          </a:xfrm>
          <a:prstGeom prst="rect">
            <a:avLst/>
          </a:prstGeom>
        </p:spPr>
      </p:pic>
    </p:spTree>
    <p:extLst>
      <p:ext uri="{BB962C8B-B14F-4D97-AF65-F5344CB8AC3E}">
        <p14:creationId xmlns:p14="http://schemas.microsoft.com/office/powerpoint/2010/main" val="162946913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 Scaling vs. Auto-Scaling</a:t>
            </a:r>
          </a:p>
        </p:txBody>
      </p:sp>
      <p:pic>
        <p:nvPicPr>
          <p:cNvPr id="4" name="Picture 3"/>
          <p:cNvPicPr>
            <a:picLocks noChangeAspect="1"/>
          </p:cNvPicPr>
          <p:nvPr/>
        </p:nvPicPr>
        <p:blipFill rotWithShape="1">
          <a:blip r:embed="rId3"/>
          <a:srcRect b="10379"/>
          <a:stretch/>
        </p:blipFill>
        <p:spPr>
          <a:xfrm>
            <a:off x="5400404" y="1597238"/>
            <a:ext cx="5159037" cy="1153894"/>
          </a:xfrm>
          <a:prstGeom prst="rect">
            <a:avLst/>
          </a:prstGeom>
          <a:ln>
            <a:solidFill>
              <a:schemeClr val="tx1"/>
            </a:solidFill>
          </a:ln>
        </p:spPr>
      </p:pic>
      <p:sp>
        <p:nvSpPr>
          <p:cNvPr id="5" name="Content Placeholder 2"/>
          <p:cNvSpPr txBox="1">
            <a:spLocks/>
          </p:cNvSpPr>
          <p:nvPr/>
        </p:nvSpPr>
        <p:spPr>
          <a:xfrm>
            <a:off x="1131849" y="5308240"/>
            <a:ext cx="3958352" cy="4445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Auto – Schedule &amp; Performance Rules</a:t>
            </a:r>
          </a:p>
        </p:txBody>
      </p:sp>
      <p:sp>
        <p:nvSpPr>
          <p:cNvPr id="6" name="Content Placeholder 2"/>
          <p:cNvSpPr txBox="1">
            <a:spLocks/>
          </p:cNvSpPr>
          <p:nvPr/>
        </p:nvSpPr>
        <p:spPr>
          <a:xfrm>
            <a:off x="1131849" y="1734699"/>
            <a:ext cx="4046034" cy="5050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Manual – Scale via portal or scripts</a:t>
            </a:r>
          </a:p>
        </p:txBody>
      </p:sp>
      <p:sp>
        <p:nvSpPr>
          <p:cNvPr id="7" name="Content Placeholder 2"/>
          <p:cNvSpPr txBox="1">
            <a:spLocks/>
          </p:cNvSpPr>
          <p:nvPr/>
        </p:nvSpPr>
        <p:spPr>
          <a:xfrm>
            <a:off x="1131849" y="3771582"/>
            <a:ext cx="4266575" cy="4471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Auto – CPU Percentage</a:t>
            </a:r>
          </a:p>
        </p:txBody>
      </p:sp>
      <p:pic>
        <p:nvPicPr>
          <p:cNvPr id="8" name="Picture 7"/>
          <p:cNvPicPr>
            <a:picLocks noChangeAspect="1"/>
          </p:cNvPicPr>
          <p:nvPr/>
        </p:nvPicPr>
        <p:blipFill rotWithShape="1">
          <a:blip r:embed="rId4"/>
          <a:srcRect b="6657"/>
          <a:stretch/>
        </p:blipFill>
        <p:spPr>
          <a:xfrm>
            <a:off x="5400403" y="2934704"/>
            <a:ext cx="5159038" cy="2128217"/>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5398424" y="5196903"/>
            <a:ext cx="5161017" cy="1179834"/>
          </a:xfrm>
          <a:prstGeom prst="rect">
            <a:avLst/>
          </a:prstGeom>
          <a:ln>
            <a:solidFill>
              <a:schemeClr val="tx1"/>
            </a:solidFill>
          </a:ln>
        </p:spPr>
      </p:pic>
    </p:spTree>
    <p:extLst>
      <p:ext uri="{BB962C8B-B14F-4D97-AF65-F5344CB8AC3E}">
        <p14:creationId xmlns:p14="http://schemas.microsoft.com/office/powerpoint/2010/main" val="44618141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18006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183438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125223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Slots</a:t>
            </a:r>
          </a:p>
        </p:txBody>
      </p:sp>
      <p:sp>
        <p:nvSpPr>
          <p:cNvPr id="3" name="Content Placeholder 2"/>
          <p:cNvSpPr>
            <a:spLocks noGrp="1"/>
          </p:cNvSpPr>
          <p:nvPr>
            <p:ph idx="4294967295"/>
          </p:nvPr>
        </p:nvSpPr>
        <p:spPr>
          <a:xfrm>
            <a:off x="838200" y="1825625"/>
            <a:ext cx="10515600" cy="4351338"/>
          </a:xfrm>
          <a:prstGeom prst="rect">
            <a:avLst/>
          </a:prstGeom>
        </p:spPr>
        <p:txBody>
          <a:bodyPr/>
          <a:lstStyle/>
          <a:p>
            <a:r>
              <a:rPr lang="en-US" dirty="0"/>
              <a:t>Use a Deploy-Confirm-Promote workflow</a:t>
            </a:r>
          </a:p>
          <a:p>
            <a:pPr lvl="1"/>
            <a:r>
              <a:rPr lang="en-US" dirty="0"/>
              <a:t>Promote via “swap” through Azure portal</a:t>
            </a:r>
          </a:p>
          <a:p>
            <a:r>
              <a:rPr lang="en-US" dirty="0"/>
              <a:t>http://sitename</a:t>
            </a:r>
            <a:r>
              <a:rPr lang="en-US" dirty="0">
                <a:solidFill>
                  <a:srgbClr val="FF0000"/>
                </a:solidFill>
              </a:rPr>
              <a:t>-slotname</a:t>
            </a:r>
            <a:r>
              <a:rPr lang="en-US" dirty="0"/>
              <a:t>.azurewebsites.net</a:t>
            </a:r>
          </a:p>
          <a:p>
            <a:endParaRPr lang="en-US" dirty="0"/>
          </a:p>
        </p:txBody>
      </p:sp>
      <p:pic>
        <p:nvPicPr>
          <p:cNvPr id="4" name="Picture 3"/>
          <p:cNvPicPr>
            <a:picLocks noChangeAspect="1"/>
          </p:cNvPicPr>
          <p:nvPr/>
        </p:nvPicPr>
        <p:blipFill>
          <a:blip r:embed="rId3"/>
          <a:stretch>
            <a:fillRect/>
          </a:stretch>
        </p:blipFill>
        <p:spPr>
          <a:xfrm>
            <a:off x="1881714" y="3643630"/>
            <a:ext cx="8428571" cy="2533333"/>
          </a:xfrm>
          <a:prstGeom prst="rect">
            <a:avLst/>
          </a:prstGeom>
          <a:ln>
            <a:solidFill>
              <a:schemeClr val="tx1"/>
            </a:solidFill>
          </a:ln>
        </p:spPr>
      </p:pic>
    </p:spTree>
    <p:extLst>
      <p:ext uri="{BB962C8B-B14F-4D97-AF65-F5344CB8AC3E}">
        <p14:creationId xmlns:p14="http://schemas.microsoft.com/office/powerpoint/2010/main" val="92494560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Testing</a:t>
            </a:r>
          </a:p>
        </p:txBody>
      </p:sp>
      <p:sp>
        <p:nvSpPr>
          <p:cNvPr id="3" name="Content Placeholder 2"/>
          <p:cNvSpPr>
            <a:spLocks noGrp="1"/>
          </p:cNvSpPr>
          <p:nvPr>
            <p:ph idx="4294967295"/>
          </p:nvPr>
        </p:nvSpPr>
        <p:spPr>
          <a:xfrm>
            <a:off x="838199" y="1451552"/>
            <a:ext cx="10515600" cy="4351338"/>
          </a:xfrm>
          <a:prstGeom prst="rect">
            <a:avLst/>
          </a:prstGeom>
        </p:spPr>
        <p:txBody>
          <a:bodyPr/>
          <a:lstStyle/>
          <a:p>
            <a:r>
              <a:rPr lang="en-US" sz="3200" dirty="0"/>
              <a:t>Test changes by routing requests to different deployment slots</a:t>
            </a:r>
          </a:p>
          <a:p>
            <a:r>
              <a:rPr lang="en-US" sz="3200" dirty="0"/>
              <a:t>Use Traffic Routing to direct % of traffic to alternate slots</a:t>
            </a:r>
          </a:p>
        </p:txBody>
      </p:sp>
      <p:pic>
        <p:nvPicPr>
          <p:cNvPr id="4" name="Picture 3"/>
          <p:cNvPicPr>
            <a:picLocks noChangeAspect="1"/>
          </p:cNvPicPr>
          <p:nvPr/>
        </p:nvPicPr>
        <p:blipFill>
          <a:blip r:embed="rId3"/>
          <a:stretch>
            <a:fillRect/>
          </a:stretch>
        </p:blipFill>
        <p:spPr>
          <a:xfrm>
            <a:off x="3793351" y="3114887"/>
            <a:ext cx="4605297" cy="3062076"/>
          </a:xfrm>
          <a:prstGeom prst="rect">
            <a:avLst/>
          </a:prstGeom>
          <a:ln>
            <a:solidFill>
              <a:schemeClr val="tx1"/>
            </a:solidFill>
          </a:ln>
        </p:spPr>
      </p:pic>
    </p:spTree>
    <p:extLst>
      <p:ext uri="{BB962C8B-B14F-4D97-AF65-F5344CB8AC3E}">
        <p14:creationId xmlns:p14="http://schemas.microsoft.com/office/powerpoint/2010/main" val="120386618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Continuous Integration</a:t>
            </a:r>
          </a:p>
        </p:txBody>
      </p:sp>
      <p:sp>
        <p:nvSpPr>
          <p:cNvPr id="3" name="Content Placeholder 2"/>
          <p:cNvSpPr>
            <a:spLocks noGrp="1"/>
          </p:cNvSpPr>
          <p:nvPr>
            <p:ph idx="4294967295"/>
          </p:nvPr>
        </p:nvSpPr>
        <p:spPr>
          <a:xfrm>
            <a:off x="839360" y="1364462"/>
            <a:ext cx="10515600" cy="4351338"/>
          </a:xfrm>
          <a:prstGeom prst="rect">
            <a:avLst/>
          </a:prstGeom>
        </p:spPr>
        <p:txBody>
          <a:bodyPr/>
          <a:lstStyle/>
          <a:p>
            <a:r>
              <a:rPr lang="en-US" sz="3200" dirty="0">
                <a:solidFill>
                  <a:schemeClr val="bg1"/>
                </a:solidFill>
              </a:rPr>
              <a:t>Web apps can be deployed manually via FTP or </a:t>
            </a:r>
            <a:r>
              <a:rPr lang="en-US" sz="3200" dirty="0" err="1">
                <a:solidFill>
                  <a:schemeClr val="bg1"/>
                </a:solidFill>
              </a:rPr>
              <a:t>WebDeploy</a:t>
            </a:r>
            <a:endParaRPr lang="en-US" sz="3200" dirty="0">
              <a:solidFill>
                <a:schemeClr val="bg1"/>
              </a:solidFill>
            </a:endParaRPr>
          </a:p>
          <a:p>
            <a:r>
              <a:rPr lang="en-US" sz="3200" dirty="0">
                <a:solidFill>
                  <a:schemeClr val="bg1"/>
                </a:solidFill>
              </a:rPr>
              <a:t>Automate deployment using 3</a:t>
            </a:r>
            <a:r>
              <a:rPr lang="en-US" sz="3200" baseline="30000" dirty="0">
                <a:solidFill>
                  <a:schemeClr val="bg1"/>
                </a:solidFill>
              </a:rPr>
              <a:t>rd</a:t>
            </a:r>
            <a:r>
              <a:rPr lang="en-US" sz="3200" dirty="0">
                <a:solidFill>
                  <a:schemeClr val="bg1"/>
                </a:solidFill>
              </a:rPr>
              <a:t> party source-control providers</a:t>
            </a:r>
          </a:p>
          <a:p>
            <a:r>
              <a:rPr lang="en-US" sz="3200" dirty="0">
                <a:solidFill>
                  <a:schemeClr val="bg1"/>
                </a:solidFill>
              </a:rPr>
              <a:t>Can also use a local </a:t>
            </a:r>
            <a:r>
              <a:rPr lang="en-US" sz="3200" dirty="0" err="1">
                <a:solidFill>
                  <a:schemeClr val="bg1"/>
                </a:solidFill>
              </a:rPr>
              <a:t>Git</a:t>
            </a:r>
            <a:r>
              <a:rPr lang="en-US" sz="3200" dirty="0">
                <a:solidFill>
                  <a:schemeClr val="bg1"/>
                </a:solidFill>
              </a:rPr>
              <a:t> repository from Azure Portal</a:t>
            </a:r>
          </a:p>
          <a:p>
            <a:endParaRPr lang="en-US" sz="3200" dirty="0">
              <a:solidFill>
                <a:schemeClr val="bg1"/>
              </a:solidFill>
            </a:endParaRPr>
          </a:p>
        </p:txBody>
      </p:sp>
      <p:grpSp>
        <p:nvGrpSpPr>
          <p:cNvPr id="4" name="Group 3"/>
          <p:cNvGrpSpPr/>
          <p:nvPr/>
        </p:nvGrpSpPr>
        <p:grpSpPr>
          <a:xfrm>
            <a:off x="1583924" y="4001294"/>
            <a:ext cx="9024152" cy="1714506"/>
            <a:chOff x="805776" y="5077545"/>
            <a:chExt cx="9024152" cy="1714506"/>
          </a:xfrm>
        </p:grpSpPr>
        <p:grpSp>
          <p:nvGrpSpPr>
            <p:cNvPr id="5" name="Group 4"/>
            <p:cNvGrpSpPr/>
            <p:nvPr/>
          </p:nvGrpSpPr>
          <p:grpSpPr>
            <a:xfrm>
              <a:off x="8574200" y="5077545"/>
              <a:ext cx="1255728" cy="1348667"/>
              <a:chOff x="8574200" y="5077545"/>
              <a:chExt cx="1255728" cy="1348667"/>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1919" y="5077545"/>
                <a:ext cx="780290" cy="780290"/>
              </a:xfrm>
              <a:prstGeom prst="rect">
                <a:avLst/>
              </a:prstGeom>
            </p:spPr>
          </p:pic>
          <p:sp>
            <p:nvSpPr>
              <p:cNvPr id="22" name="Rectangle 21"/>
              <p:cNvSpPr/>
              <p:nvPr/>
            </p:nvSpPr>
            <p:spPr>
              <a:xfrm>
                <a:off x="8574200" y="5964547"/>
                <a:ext cx="1255728" cy="461665"/>
              </a:xfrm>
              <a:prstGeom prst="rect">
                <a:avLst/>
              </a:prstGeom>
            </p:spPr>
            <p:txBody>
              <a:bodyPr wrap="none">
                <a:spAutoFit/>
              </a:bodyPr>
              <a:lstStyle/>
              <a:p>
                <a:r>
                  <a:rPr lang="en-US" sz="2400" dirty="0" err="1">
                    <a:solidFill>
                      <a:srgbClr val="0079D6"/>
                    </a:solidFill>
                  </a:rPr>
                  <a:t>DropBox</a:t>
                </a:r>
                <a:endParaRPr lang="en-US" sz="2400" dirty="0">
                  <a:solidFill>
                    <a:srgbClr val="0079D6"/>
                  </a:solidFill>
                </a:endParaRPr>
              </a:p>
            </p:txBody>
          </p:sp>
        </p:grpSp>
        <p:grpSp>
          <p:nvGrpSpPr>
            <p:cNvPr id="6" name="Group 5"/>
            <p:cNvGrpSpPr/>
            <p:nvPr/>
          </p:nvGrpSpPr>
          <p:grpSpPr>
            <a:xfrm>
              <a:off x="6917188" y="5077545"/>
              <a:ext cx="1367297" cy="1348667"/>
              <a:chOff x="6917188" y="5077545"/>
              <a:chExt cx="1367297" cy="1348667"/>
            </a:xfrm>
          </p:grpSpPr>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0692" y="5077545"/>
                <a:ext cx="780290" cy="780290"/>
              </a:xfrm>
              <a:prstGeom prst="rect">
                <a:avLst/>
              </a:prstGeom>
            </p:spPr>
          </p:pic>
          <p:sp>
            <p:nvSpPr>
              <p:cNvPr id="20" name="Rectangle 19"/>
              <p:cNvSpPr/>
              <p:nvPr/>
            </p:nvSpPr>
            <p:spPr>
              <a:xfrm>
                <a:off x="6917188" y="5964547"/>
                <a:ext cx="1367297" cy="461665"/>
              </a:xfrm>
              <a:prstGeom prst="rect">
                <a:avLst/>
              </a:prstGeom>
            </p:spPr>
            <p:txBody>
              <a:bodyPr wrap="none">
                <a:spAutoFit/>
              </a:bodyPr>
              <a:lstStyle/>
              <a:p>
                <a:r>
                  <a:rPr lang="en-US" sz="2400" dirty="0" err="1">
                    <a:solidFill>
                      <a:srgbClr val="0079D6"/>
                    </a:solidFill>
                  </a:rPr>
                  <a:t>BitBucket</a:t>
                </a:r>
                <a:endParaRPr lang="en-US" sz="2400" dirty="0">
                  <a:solidFill>
                    <a:srgbClr val="0079D6"/>
                  </a:solidFill>
                </a:endParaRPr>
              </a:p>
            </p:txBody>
          </p:sp>
        </p:grpSp>
        <p:grpSp>
          <p:nvGrpSpPr>
            <p:cNvPr id="7" name="Group 6"/>
            <p:cNvGrpSpPr/>
            <p:nvPr/>
          </p:nvGrpSpPr>
          <p:grpSpPr>
            <a:xfrm>
              <a:off x="5465647" y="5077545"/>
              <a:ext cx="1067921" cy="1345175"/>
              <a:chOff x="5465647" y="5077545"/>
              <a:chExt cx="1067921" cy="1345175"/>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9463" y="5077545"/>
                <a:ext cx="780290" cy="780290"/>
              </a:xfrm>
              <a:prstGeom prst="rect">
                <a:avLst/>
              </a:prstGeom>
            </p:spPr>
          </p:pic>
          <p:sp>
            <p:nvSpPr>
              <p:cNvPr id="18" name="Rectangle 17"/>
              <p:cNvSpPr/>
              <p:nvPr/>
            </p:nvSpPr>
            <p:spPr>
              <a:xfrm>
                <a:off x="5465647" y="5961055"/>
                <a:ext cx="1067921" cy="461665"/>
              </a:xfrm>
              <a:prstGeom prst="rect">
                <a:avLst/>
              </a:prstGeom>
            </p:spPr>
            <p:txBody>
              <a:bodyPr wrap="none">
                <a:spAutoFit/>
              </a:bodyPr>
              <a:lstStyle/>
              <a:p>
                <a:r>
                  <a:rPr lang="en-US" sz="2400" dirty="0">
                    <a:solidFill>
                      <a:srgbClr val="0079D6"/>
                    </a:solidFill>
                  </a:rPr>
                  <a:t>GitHub</a:t>
                </a:r>
              </a:p>
            </p:txBody>
          </p:sp>
        </p:grpSp>
        <p:grpSp>
          <p:nvGrpSpPr>
            <p:cNvPr id="8" name="Group 7"/>
            <p:cNvGrpSpPr/>
            <p:nvPr/>
          </p:nvGrpSpPr>
          <p:grpSpPr>
            <a:xfrm>
              <a:off x="3729702" y="5077545"/>
              <a:ext cx="1337354" cy="1345174"/>
              <a:chOff x="3729702" y="5077545"/>
              <a:chExt cx="1337354" cy="1345174"/>
            </a:xfrm>
          </p:grpSpPr>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8234" y="5077545"/>
                <a:ext cx="780290" cy="780290"/>
              </a:xfrm>
              <a:prstGeom prst="rect">
                <a:avLst/>
              </a:prstGeom>
            </p:spPr>
          </p:pic>
          <p:sp>
            <p:nvSpPr>
              <p:cNvPr id="16" name="Rectangle 15"/>
              <p:cNvSpPr/>
              <p:nvPr/>
            </p:nvSpPr>
            <p:spPr>
              <a:xfrm>
                <a:off x="3729702" y="5961054"/>
                <a:ext cx="1337354" cy="461665"/>
              </a:xfrm>
              <a:prstGeom prst="rect">
                <a:avLst/>
              </a:prstGeom>
            </p:spPr>
            <p:txBody>
              <a:bodyPr wrap="none">
                <a:spAutoFit/>
              </a:bodyPr>
              <a:lstStyle/>
              <a:p>
                <a:r>
                  <a:rPr lang="en-US" sz="2400" dirty="0">
                    <a:solidFill>
                      <a:srgbClr val="0079D6"/>
                    </a:solidFill>
                  </a:rPr>
                  <a:t>CodePlex</a:t>
                </a:r>
              </a:p>
            </p:txBody>
          </p:sp>
        </p:grpSp>
        <p:grpSp>
          <p:nvGrpSpPr>
            <p:cNvPr id="9" name="Group 8"/>
            <p:cNvGrpSpPr/>
            <p:nvPr/>
          </p:nvGrpSpPr>
          <p:grpSpPr>
            <a:xfrm>
              <a:off x="1825794" y="5077545"/>
              <a:ext cx="1942711" cy="1714506"/>
              <a:chOff x="1825794" y="5077545"/>
              <a:chExt cx="1942711" cy="1714506"/>
            </a:xfrm>
          </p:grpSpPr>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07005" y="5077545"/>
                <a:ext cx="780290" cy="780290"/>
              </a:xfrm>
              <a:prstGeom prst="rect">
                <a:avLst/>
              </a:prstGeom>
            </p:spPr>
          </p:pic>
          <p:sp>
            <p:nvSpPr>
              <p:cNvPr id="14" name="Rectangle 13"/>
              <p:cNvSpPr/>
              <p:nvPr/>
            </p:nvSpPr>
            <p:spPr>
              <a:xfrm>
                <a:off x="1825794" y="5961054"/>
                <a:ext cx="1942711" cy="830997"/>
              </a:xfrm>
              <a:prstGeom prst="rect">
                <a:avLst/>
              </a:prstGeom>
            </p:spPr>
            <p:txBody>
              <a:bodyPr wrap="none">
                <a:spAutoFit/>
              </a:bodyPr>
              <a:lstStyle/>
              <a:p>
                <a:pPr algn="ctr"/>
                <a:r>
                  <a:rPr lang="en-US" sz="2400" dirty="0">
                    <a:solidFill>
                      <a:srgbClr val="0079D6"/>
                    </a:solidFill>
                  </a:rPr>
                  <a:t>Visual Studio</a:t>
                </a:r>
                <a:br>
                  <a:rPr lang="en-US" sz="2400" dirty="0">
                    <a:solidFill>
                      <a:srgbClr val="0079D6"/>
                    </a:solidFill>
                  </a:rPr>
                </a:br>
                <a:r>
                  <a:rPr lang="en-US" sz="2400" dirty="0">
                    <a:solidFill>
                      <a:srgbClr val="0079D6"/>
                    </a:solidFill>
                  </a:rPr>
                  <a:t>Team Services</a:t>
                </a:r>
              </a:p>
            </p:txBody>
          </p:sp>
        </p:grpSp>
        <p:grpSp>
          <p:nvGrpSpPr>
            <p:cNvPr id="10" name="Group 9"/>
            <p:cNvGrpSpPr/>
            <p:nvPr/>
          </p:nvGrpSpPr>
          <p:grpSpPr>
            <a:xfrm>
              <a:off x="805776" y="5077545"/>
              <a:ext cx="780290" cy="1345173"/>
              <a:chOff x="805776" y="5077545"/>
              <a:chExt cx="780290" cy="1345173"/>
            </a:xfrm>
          </p:grpSpPr>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5776" y="5077545"/>
                <a:ext cx="780290" cy="780290"/>
              </a:xfrm>
              <a:prstGeom prst="rect">
                <a:avLst/>
              </a:prstGeom>
            </p:spPr>
          </p:pic>
          <p:sp>
            <p:nvSpPr>
              <p:cNvPr id="12" name="Rectangle 11"/>
              <p:cNvSpPr/>
              <p:nvPr/>
            </p:nvSpPr>
            <p:spPr>
              <a:xfrm>
                <a:off x="920044" y="5961053"/>
                <a:ext cx="551754" cy="461665"/>
              </a:xfrm>
              <a:prstGeom prst="rect">
                <a:avLst/>
              </a:prstGeom>
            </p:spPr>
            <p:txBody>
              <a:bodyPr wrap="none">
                <a:spAutoFit/>
              </a:bodyPr>
              <a:lstStyle/>
              <a:p>
                <a:r>
                  <a:rPr lang="en-US" sz="2400" dirty="0" err="1">
                    <a:solidFill>
                      <a:srgbClr val="0079D6"/>
                    </a:solidFill>
                  </a:rPr>
                  <a:t>Git</a:t>
                </a:r>
                <a:endParaRPr lang="en-US" sz="2400" dirty="0">
                  <a:solidFill>
                    <a:srgbClr val="0079D6"/>
                  </a:solidFill>
                </a:endParaRPr>
              </a:p>
            </p:txBody>
          </p:sp>
        </p:grpSp>
      </p:grpSp>
    </p:spTree>
    <p:extLst>
      <p:ext uri="{BB962C8B-B14F-4D97-AF65-F5344CB8AC3E}">
        <p14:creationId xmlns:p14="http://schemas.microsoft.com/office/powerpoint/2010/main" val="126672574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37849" cy="1325563"/>
          </a:xfrm>
        </p:spPr>
        <p:txBody>
          <a:bodyPr/>
          <a:lstStyle/>
          <a:p>
            <a:r>
              <a:rPr lang="en-US" dirty="0">
                <a:solidFill>
                  <a:schemeClr val="bg1"/>
                </a:solidFill>
              </a:rPr>
              <a:t>Continuous Integration + Deployment Slots</a:t>
            </a:r>
          </a:p>
        </p:txBody>
      </p:sp>
      <p:pic>
        <p:nvPicPr>
          <p:cNvPr id="4" name="Content Placeholder 4"/>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861361" y="2511768"/>
            <a:ext cx="780290" cy="78029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306" y="4776168"/>
            <a:ext cx="914400" cy="9144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5470" y="4776168"/>
            <a:ext cx="914400" cy="9144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2491770"/>
            <a:ext cx="685800" cy="685800"/>
          </a:xfrm>
          <a:prstGeom prst="rect">
            <a:avLst/>
          </a:prstGeom>
        </p:spPr>
      </p:pic>
      <p:cxnSp>
        <p:nvCxnSpPr>
          <p:cNvPr id="8" name="Straight Arrow Connector 7"/>
          <p:cNvCxnSpPr>
            <a:stCxn id="4" idx="2"/>
            <a:endCxn id="5" idx="0"/>
          </p:cNvCxnSpPr>
          <p:nvPr/>
        </p:nvCxnSpPr>
        <p:spPr>
          <a:xfrm>
            <a:off x="1251506" y="3292058"/>
            <a:ext cx="0"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6" idx="1"/>
          </p:cNvCxnSpPr>
          <p:nvPr/>
        </p:nvCxnSpPr>
        <p:spPr>
          <a:xfrm>
            <a:off x="1713053" y="5233368"/>
            <a:ext cx="1642417" cy="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1224" y="2377658"/>
            <a:ext cx="914400" cy="914400"/>
          </a:xfrm>
          <a:prstGeom prst="rect">
            <a:avLst/>
          </a:prstGeom>
        </p:spPr>
      </p:pic>
      <p:cxnSp>
        <p:nvCxnSpPr>
          <p:cNvPr id="11" name="Straight Arrow Connector 10"/>
          <p:cNvCxnSpPr>
            <a:stCxn id="6" idx="0"/>
            <a:endCxn id="10" idx="2"/>
          </p:cNvCxnSpPr>
          <p:nvPr/>
        </p:nvCxnSpPr>
        <p:spPr>
          <a:xfrm flipH="1" flipV="1">
            <a:off x="3808424" y="3292058"/>
            <a:ext cx="4246"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85480" y="2444525"/>
            <a:ext cx="780290" cy="780290"/>
          </a:xfrm>
          <a:prstGeom prst="rect">
            <a:avLst/>
          </a:prstGeom>
        </p:spPr>
      </p:pic>
      <p:sp>
        <p:nvSpPr>
          <p:cNvPr id="13" name="TextBox 12"/>
          <p:cNvSpPr txBox="1"/>
          <p:nvPr/>
        </p:nvSpPr>
        <p:spPr>
          <a:xfrm>
            <a:off x="7786218" y="3459945"/>
            <a:ext cx="4237053" cy="2554545"/>
          </a:xfrm>
          <a:prstGeom prst="rect">
            <a:avLst/>
          </a:prstGeom>
          <a:noFill/>
        </p:spPr>
        <p:txBody>
          <a:bodyPr wrap="square" rtlCol="0">
            <a:spAutoFit/>
          </a:bodyPr>
          <a:lstStyle/>
          <a:p>
            <a:pPr marL="342900" indent="-342900">
              <a:buAutoNum type="arabicPeriod"/>
            </a:pPr>
            <a:r>
              <a:rPr lang="en-US" sz="2000" dirty="0">
                <a:solidFill>
                  <a:schemeClr val="bg1"/>
                </a:solidFill>
              </a:rPr>
              <a:t>Developer commits code</a:t>
            </a:r>
          </a:p>
          <a:p>
            <a:pPr marL="342900" indent="-342900">
              <a:buAutoNum type="arabicPeriod"/>
            </a:pPr>
            <a:r>
              <a:rPr lang="en-US" sz="2000" dirty="0">
                <a:solidFill>
                  <a:schemeClr val="bg1"/>
                </a:solidFill>
              </a:rPr>
              <a:t>Automated process builds/compiles and deploys to staging slot</a:t>
            </a:r>
          </a:p>
          <a:p>
            <a:pPr marL="342900" indent="-342900">
              <a:buAutoNum type="arabicPeriod"/>
            </a:pPr>
            <a:r>
              <a:rPr lang="en-US" sz="2000" dirty="0">
                <a:solidFill>
                  <a:schemeClr val="bg1"/>
                </a:solidFill>
              </a:rPr>
              <a:t>Automated and other tests validate content in staging slot</a:t>
            </a:r>
          </a:p>
          <a:p>
            <a:pPr marL="342900" indent="-342900">
              <a:buAutoNum type="arabicPeriod"/>
            </a:pPr>
            <a:r>
              <a:rPr lang="en-US" sz="2000" dirty="0">
                <a:solidFill>
                  <a:schemeClr val="bg1"/>
                </a:solidFill>
              </a:rPr>
              <a:t>Staging content promoted to production</a:t>
            </a:r>
          </a:p>
          <a:p>
            <a:pPr marL="342900" indent="-342900">
              <a:buAutoNum type="arabicPeriod"/>
            </a:pPr>
            <a:r>
              <a:rPr lang="en-US" sz="2000" dirty="0">
                <a:solidFill>
                  <a:schemeClr val="bg1"/>
                </a:solidFill>
              </a:rPr>
              <a:t>Users see updated site</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1748139"/>
            <a:ext cx="685800" cy="6858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1690688"/>
            <a:ext cx="780290" cy="780290"/>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2980" y="3224815"/>
            <a:ext cx="685800" cy="685800"/>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3175542"/>
            <a:ext cx="780290" cy="780290"/>
          </a:xfrm>
          <a:prstGeom prst="rect">
            <a:avLst/>
          </a:prstGeom>
        </p:spPr>
      </p:pic>
      <p:cxnSp>
        <p:nvCxnSpPr>
          <p:cNvPr id="18" name="Straight Arrow Connector 17"/>
          <p:cNvCxnSpPr>
            <a:stCxn id="17" idx="1"/>
            <a:endCxn id="10" idx="3"/>
          </p:cNvCxnSpPr>
          <p:nvPr/>
        </p:nvCxnSpPr>
        <p:spPr>
          <a:xfrm flipH="1" flipV="1">
            <a:off x="4265624" y="2834858"/>
            <a:ext cx="1440231" cy="730829"/>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0" idx="3"/>
          </p:cNvCxnSpPr>
          <p:nvPr/>
        </p:nvCxnSpPr>
        <p:spPr>
          <a:xfrm flipH="1">
            <a:off x="4265624" y="2080833"/>
            <a:ext cx="1440231" cy="75402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1"/>
            <a:endCxn id="10" idx="3"/>
          </p:cNvCxnSpPr>
          <p:nvPr/>
        </p:nvCxnSpPr>
        <p:spPr>
          <a:xfrm flipH="1">
            <a:off x="4265624" y="2834670"/>
            <a:ext cx="1419856" cy="188"/>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187386" y="5378807"/>
            <a:ext cx="1239638" cy="62345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88197" y="5728793"/>
            <a:ext cx="1244700" cy="523220"/>
          </a:xfrm>
          <a:prstGeom prst="rect">
            <a:avLst/>
          </a:prstGeom>
          <a:noFill/>
        </p:spPr>
        <p:txBody>
          <a:bodyPr wrap="none" rtlCol="0">
            <a:spAutoFit/>
          </a:bodyPr>
          <a:lstStyle/>
          <a:p>
            <a:r>
              <a:rPr lang="en-US" sz="2800" dirty="0">
                <a:solidFill>
                  <a:srgbClr val="0070C0"/>
                </a:solidFill>
              </a:rPr>
              <a:t>Staging</a:t>
            </a:r>
          </a:p>
        </p:txBody>
      </p:sp>
      <p:sp>
        <p:nvSpPr>
          <p:cNvPr id="23" name="TextBox 22"/>
          <p:cNvSpPr txBox="1"/>
          <p:nvPr/>
        </p:nvSpPr>
        <p:spPr>
          <a:xfrm>
            <a:off x="2929588" y="1834717"/>
            <a:ext cx="1789914" cy="523220"/>
          </a:xfrm>
          <a:prstGeom prst="rect">
            <a:avLst/>
          </a:prstGeom>
          <a:noFill/>
        </p:spPr>
        <p:txBody>
          <a:bodyPr wrap="none" rtlCol="0">
            <a:spAutoFit/>
          </a:bodyPr>
          <a:lstStyle/>
          <a:p>
            <a:r>
              <a:rPr lang="en-US" sz="2800" dirty="0">
                <a:solidFill>
                  <a:srgbClr val="0070C0"/>
                </a:solidFill>
              </a:rPr>
              <a:t>Production</a:t>
            </a:r>
          </a:p>
        </p:txBody>
      </p:sp>
      <p:sp>
        <p:nvSpPr>
          <p:cNvPr id="24" name="TextBox 23"/>
          <p:cNvSpPr txBox="1"/>
          <p:nvPr/>
        </p:nvSpPr>
        <p:spPr>
          <a:xfrm>
            <a:off x="5418122" y="5752880"/>
            <a:ext cx="762645" cy="523220"/>
          </a:xfrm>
          <a:prstGeom prst="rect">
            <a:avLst/>
          </a:prstGeom>
          <a:noFill/>
        </p:spPr>
        <p:txBody>
          <a:bodyPr wrap="none" rtlCol="0">
            <a:spAutoFit/>
          </a:bodyPr>
          <a:lstStyle/>
          <a:p>
            <a:r>
              <a:rPr lang="en-US" sz="2800" dirty="0">
                <a:solidFill>
                  <a:srgbClr val="0070C0"/>
                </a:solidFill>
              </a:rPr>
              <a:t>Test</a:t>
            </a:r>
          </a:p>
        </p:txBody>
      </p:sp>
      <p:sp>
        <p:nvSpPr>
          <p:cNvPr id="25" name="TextBox 24"/>
          <p:cNvSpPr txBox="1"/>
          <p:nvPr/>
        </p:nvSpPr>
        <p:spPr>
          <a:xfrm>
            <a:off x="621109" y="5728793"/>
            <a:ext cx="1260794" cy="954107"/>
          </a:xfrm>
          <a:prstGeom prst="rect">
            <a:avLst/>
          </a:prstGeom>
          <a:noFill/>
        </p:spPr>
        <p:txBody>
          <a:bodyPr wrap="none" rtlCol="0">
            <a:spAutoFit/>
          </a:bodyPr>
          <a:lstStyle/>
          <a:p>
            <a:pPr algn="ctr"/>
            <a:r>
              <a:rPr lang="en-US" sz="2800" dirty="0">
                <a:solidFill>
                  <a:srgbClr val="0070C0"/>
                </a:solidFill>
              </a:rPr>
              <a:t>Source</a:t>
            </a:r>
            <a:br>
              <a:rPr lang="en-US" sz="2800" dirty="0">
                <a:solidFill>
                  <a:srgbClr val="0070C0"/>
                </a:solidFill>
              </a:rPr>
            </a:br>
            <a:r>
              <a:rPr lang="en-US" sz="2800" dirty="0">
                <a:solidFill>
                  <a:srgbClr val="0070C0"/>
                </a:solidFill>
              </a:rPr>
              <a:t>Control</a:t>
            </a:r>
          </a:p>
        </p:txBody>
      </p:sp>
      <p:sp>
        <p:nvSpPr>
          <p:cNvPr id="3" name="Oval 2"/>
          <p:cNvSpPr/>
          <p:nvPr/>
        </p:nvSpPr>
        <p:spPr>
          <a:xfrm>
            <a:off x="1349467" y="369537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1</a:t>
            </a:r>
          </a:p>
        </p:txBody>
      </p:sp>
      <p:sp>
        <p:nvSpPr>
          <p:cNvPr id="26" name="Oval 25"/>
          <p:cNvSpPr/>
          <p:nvPr/>
        </p:nvSpPr>
        <p:spPr>
          <a:xfrm>
            <a:off x="2137081" y="4630645"/>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2</a:t>
            </a:r>
          </a:p>
        </p:txBody>
      </p:sp>
      <p:sp>
        <p:nvSpPr>
          <p:cNvPr id="27" name="Oval 26"/>
          <p:cNvSpPr/>
          <p:nvPr/>
        </p:nvSpPr>
        <p:spPr>
          <a:xfrm>
            <a:off x="4858297" y="518130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3</a:t>
            </a:r>
          </a:p>
        </p:txBody>
      </p:sp>
      <p:sp>
        <p:nvSpPr>
          <p:cNvPr id="28" name="Oval 27"/>
          <p:cNvSpPr/>
          <p:nvPr/>
        </p:nvSpPr>
        <p:spPr>
          <a:xfrm>
            <a:off x="3900461" y="3827420"/>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4</a:t>
            </a:r>
          </a:p>
        </p:txBody>
      </p:sp>
      <p:sp>
        <p:nvSpPr>
          <p:cNvPr id="29" name="Oval 28"/>
          <p:cNvSpPr/>
          <p:nvPr/>
        </p:nvSpPr>
        <p:spPr>
          <a:xfrm>
            <a:off x="4756541" y="3359263"/>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5</a:t>
            </a:r>
          </a:p>
        </p:txBody>
      </p:sp>
    </p:spTree>
    <p:extLst>
      <p:ext uri="{BB962C8B-B14F-4D97-AF65-F5344CB8AC3E}">
        <p14:creationId xmlns:p14="http://schemas.microsoft.com/office/powerpoint/2010/main" val="202804060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Service Plans</a:t>
            </a:r>
          </a:p>
        </p:txBody>
      </p:sp>
      <p:sp>
        <p:nvSpPr>
          <p:cNvPr id="3" name="Content Placeholder 2"/>
          <p:cNvSpPr>
            <a:spLocks noGrp="1"/>
          </p:cNvSpPr>
          <p:nvPr>
            <p:ph idx="4294967295"/>
          </p:nvPr>
        </p:nvSpPr>
        <p:spPr>
          <a:xfrm>
            <a:off x="838200" y="1825625"/>
            <a:ext cx="10515600" cy="4351338"/>
          </a:xfrm>
          <a:prstGeom prst="rect">
            <a:avLst/>
          </a:prstGeom>
        </p:spPr>
        <p:txBody>
          <a:bodyPr/>
          <a:lstStyle/>
          <a:p>
            <a:r>
              <a:rPr lang="en-US" dirty="0"/>
              <a:t>Billing and provisioning for App Service resources</a:t>
            </a:r>
          </a:p>
        </p:txBody>
      </p:sp>
      <p:graphicFrame>
        <p:nvGraphicFramePr>
          <p:cNvPr id="5" name="Table 4"/>
          <p:cNvGraphicFramePr>
            <a:graphicFrameLocks noGrp="1"/>
          </p:cNvGraphicFramePr>
          <p:nvPr>
            <p:extLst/>
          </p:nvPr>
        </p:nvGraphicFramePr>
        <p:xfrm>
          <a:off x="838200" y="2698024"/>
          <a:ext cx="9779136" cy="2966720"/>
        </p:xfrm>
        <a:graphic>
          <a:graphicData uri="http://schemas.openxmlformats.org/drawingml/2006/table">
            <a:tbl>
              <a:tblPr firstRow="1" bandRow="1"/>
              <a:tblGrid>
                <a:gridCol w="2597750">
                  <a:extLst>
                    <a:ext uri="{9D8B030D-6E8A-4147-A177-3AD203B41FA5}">
                      <a16:colId xmlns:a16="http://schemas.microsoft.com/office/drawing/2014/main" xmlns="" val="3872267235"/>
                    </a:ext>
                  </a:extLst>
                </a:gridCol>
                <a:gridCol w="1070517">
                  <a:extLst>
                    <a:ext uri="{9D8B030D-6E8A-4147-A177-3AD203B41FA5}">
                      <a16:colId xmlns:a16="http://schemas.microsoft.com/office/drawing/2014/main" xmlns="" val="1177306289"/>
                    </a:ext>
                  </a:extLst>
                </a:gridCol>
                <a:gridCol w="1137425">
                  <a:extLst>
                    <a:ext uri="{9D8B030D-6E8A-4147-A177-3AD203B41FA5}">
                      <a16:colId xmlns:a16="http://schemas.microsoft.com/office/drawing/2014/main" xmlns="" val="238301891"/>
                    </a:ext>
                  </a:extLst>
                </a:gridCol>
                <a:gridCol w="1561170">
                  <a:extLst>
                    <a:ext uri="{9D8B030D-6E8A-4147-A177-3AD203B41FA5}">
                      <a16:colId xmlns:a16="http://schemas.microsoft.com/office/drawing/2014/main" xmlns="" val="1573368495"/>
                    </a:ext>
                  </a:extLst>
                </a:gridCol>
                <a:gridCol w="1761893">
                  <a:extLst>
                    <a:ext uri="{9D8B030D-6E8A-4147-A177-3AD203B41FA5}">
                      <a16:colId xmlns:a16="http://schemas.microsoft.com/office/drawing/2014/main" xmlns="" val="1663854859"/>
                    </a:ext>
                  </a:extLst>
                </a:gridCol>
                <a:gridCol w="1650381">
                  <a:extLst>
                    <a:ext uri="{9D8B030D-6E8A-4147-A177-3AD203B41FA5}">
                      <a16:colId xmlns:a16="http://schemas.microsoft.com/office/drawing/2014/main" xmlns="" val="59720529"/>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Free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Shared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Basic</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Standard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Premium</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xmlns="" val="258143066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 of Apps</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1470231535"/>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Shared Disk Space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50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500</a:t>
                      </a:r>
                      <a:r>
                        <a:rPr lang="en-US" baseline="0" dirty="0"/>
                        <a:t> GB</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xmlns="" val="11168070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Maximum Instances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50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3636411013"/>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err="1">
                          <a:latin typeface="+mn-lt"/>
                        </a:rPr>
                        <a:t>Autoscale</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No</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xmlns="" val="48771324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Staging Environments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252669870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Custom Domains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xmlns="" val="343283473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SLA</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99.95%</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xmlns="" val="1338997113"/>
                  </a:ext>
                </a:extLst>
              </a:tr>
            </a:tbl>
          </a:graphicData>
        </a:graphic>
      </p:graphicFrame>
    </p:spTree>
    <p:extLst>
      <p:ext uri="{BB962C8B-B14F-4D97-AF65-F5344CB8AC3E}">
        <p14:creationId xmlns:p14="http://schemas.microsoft.com/office/powerpoint/2010/main" val="208816981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80885" y="0"/>
            <a:ext cx="8311115"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Text Placeholder 2"/>
          <p:cNvSpPr txBox="1">
            <a:spLocks/>
          </p:cNvSpPr>
          <p:nvPr/>
        </p:nvSpPr>
        <p:spPr>
          <a:xfrm>
            <a:off x="4174355" y="982176"/>
            <a:ext cx="7724174" cy="4893647"/>
          </a:xfrm>
          <a:prstGeom prst="rect">
            <a:avLst/>
          </a:prstGeom>
        </p:spPr>
        <p:txBody>
          <a:bodyPr vert="horz" wrap="square" lIns="182880" tIns="182880" rIns="0" bIns="0" rtlCol="0" anchor="ctr" anchorCtr="0">
            <a:spAutoFit/>
          </a:bodyPr>
          <a:lstStyle>
            <a:lvl1pPr marL="574503" indent="-571329" algn="l" defTabSz="914089" rtl="0" eaLnBrk="1" latinLnBrk="0" hangingPunct="1">
              <a:lnSpc>
                <a:spcPct val="90000"/>
              </a:lnSpc>
              <a:spcBef>
                <a:spcPct val="20000"/>
              </a:spcBef>
              <a:spcAft>
                <a:spcPts val="1200"/>
              </a:spcAft>
              <a:buSzPct val="80000"/>
              <a:buFont typeface="Arial" pitchFamily="34" charset="0"/>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lang="en-US" sz="2399" kern="1200" spc="-50" baseline="0" dirty="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sz="4000" dirty="0">
                <a:solidFill>
                  <a:srgbClr val="5095D1"/>
                </a:solidFill>
              </a:rPr>
              <a:t>Azure Overview</a:t>
            </a:r>
          </a:p>
          <a:p>
            <a:r>
              <a:rPr sz="4000" dirty="0">
                <a:solidFill>
                  <a:srgbClr val="5095D1"/>
                </a:solidFill>
              </a:rPr>
              <a:t>Azure Web Apps</a:t>
            </a:r>
          </a:p>
          <a:p>
            <a:r>
              <a:rPr sz="4000" dirty="0">
                <a:solidFill>
                  <a:srgbClr val="5095D1"/>
                </a:solidFill>
              </a:rPr>
              <a:t>Azure Storage + Cognitive Services</a:t>
            </a:r>
          </a:p>
          <a:p>
            <a:r>
              <a:rPr sz="4000" dirty="0">
                <a:solidFill>
                  <a:srgbClr val="5095D1"/>
                </a:solidFill>
              </a:rPr>
              <a:t>Azure Machine Learning</a:t>
            </a:r>
          </a:p>
          <a:p>
            <a:r>
              <a:rPr sz="4000" dirty="0">
                <a:solidFill>
                  <a:srgbClr val="5095D1"/>
                </a:solidFill>
              </a:rPr>
              <a:t>Azure Stream Analytics</a:t>
            </a:r>
          </a:p>
          <a:p>
            <a:r>
              <a:rPr sz="4000" dirty="0">
                <a:solidFill>
                  <a:srgbClr val="5095D1"/>
                </a:solidFill>
              </a:rPr>
              <a:t>Azure High-Performance Computing</a:t>
            </a:r>
          </a:p>
        </p:txBody>
      </p:sp>
      <p:sp>
        <p:nvSpPr>
          <p:cNvPr id="3" name="Rectangle 2"/>
          <p:cNvSpPr/>
          <p:nvPr/>
        </p:nvSpPr>
        <p:spPr>
          <a:xfrm>
            <a:off x="0" y="0"/>
            <a:ext cx="4029739" cy="685799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450" y="239233"/>
            <a:ext cx="1845985" cy="1616149"/>
          </a:xfrm>
          <a:prstGeom prst="rect">
            <a:avLst/>
          </a:prstGeom>
        </p:spPr>
      </p:pic>
      <p:sp>
        <p:nvSpPr>
          <p:cNvPr id="7" name="TextBox 6"/>
          <p:cNvSpPr txBox="1"/>
          <p:nvPr/>
        </p:nvSpPr>
        <p:spPr>
          <a:xfrm>
            <a:off x="1" y="2094614"/>
            <a:ext cx="4029737" cy="4124206"/>
          </a:xfrm>
          <a:prstGeom prst="rect">
            <a:avLst/>
          </a:prstGeom>
          <a:noFill/>
        </p:spPr>
        <p:txBody>
          <a:bodyPr wrap="square" rtlCol="0">
            <a:spAutoFit/>
          </a:bodyPr>
          <a:lstStyle/>
          <a:p>
            <a:pPr algn="ctr"/>
            <a:r>
              <a:rPr lang="en-US" sz="6600" b="1" dirty="0">
                <a:solidFill>
                  <a:schemeClr val="bg1"/>
                </a:solidFill>
                <a:latin typeface="Arial" panose="020B0604020202020204" pitchFamily="34" charset="0"/>
                <a:cs typeface="Arial" panose="020B0604020202020204" pitchFamily="34" charset="0"/>
              </a:rPr>
              <a:t>KEEP</a:t>
            </a:r>
          </a:p>
          <a:p>
            <a:pPr algn="ctr"/>
            <a:r>
              <a:rPr lang="en-US" sz="6600" b="1" dirty="0">
                <a:solidFill>
                  <a:schemeClr val="bg1"/>
                </a:solidFill>
                <a:latin typeface="Arial" panose="020B0604020202020204" pitchFamily="34" charset="0"/>
                <a:cs typeface="Arial" panose="020B0604020202020204" pitchFamily="34" charset="0"/>
              </a:rPr>
              <a:t>CALM</a:t>
            </a:r>
          </a:p>
          <a:p>
            <a:pPr algn="ctr"/>
            <a:endParaRPr lang="en-US" sz="2000" dirty="0">
              <a:solidFill>
                <a:schemeClr val="bg1"/>
              </a:solidFill>
              <a:latin typeface="Arial" panose="020B0604020202020204" pitchFamily="34" charset="0"/>
              <a:cs typeface="Arial" panose="020B0604020202020204" pitchFamily="34" charset="0"/>
            </a:endParaRPr>
          </a:p>
          <a:p>
            <a:pPr algn="ctr"/>
            <a:r>
              <a:rPr lang="en-US" sz="3600" dirty="0">
                <a:solidFill>
                  <a:schemeClr val="bg1"/>
                </a:solidFill>
                <a:latin typeface="Arial" panose="020B0604020202020204" pitchFamily="34" charset="0"/>
                <a:cs typeface="Arial" panose="020B0604020202020204" pitchFamily="34" charset="0"/>
              </a:rPr>
              <a:t>HERE'S THE</a:t>
            </a:r>
          </a:p>
          <a:p>
            <a:pPr algn="ctr"/>
            <a:r>
              <a:rPr lang="en-US" sz="6600" b="1" dirty="0">
                <a:solidFill>
                  <a:schemeClr val="bg1"/>
                </a:solidFill>
                <a:latin typeface="Arial" panose="020B0604020202020204" pitchFamily="34" charset="0"/>
                <a:cs typeface="Arial" panose="020B0604020202020204" pitchFamily="34" charset="0"/>
              </a:rPr>
              <a:t>AGENDA</a:t>
            </a:r>
          </a:p>
        </p:txBody>
      </p:sp>
    </p:spTree>
    <p:extLst>
      <p:ext uri="{BB962C8B-B14F-4D97-AF65-F5344CB8AC3E}">
        <p14:creationId xmlns:p14="http://schemas.microsoft.com/office/powerpoint/2010/main" val="24143677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50666" y="1132401"/>
            <a:ext cx="4741333" cy="2301300"/>
          </a:xfrm>
        </p:spPr>
        <p:txBody>
          <a:bodyPr/>
          <a:lstStyle/>
          <a:p>
            <a:r>
              <a:rPr lang="en-US" b="1" dirty="0" smtClean="0"/>
              <a:t>Tech Course</a:t>
            </a:r>
            <a:br>
              <a:rPr lang="en-US" b="1" dirty="0" smtClean="0"/>
            </a:br>
            <a:r>
              <a:rPr lang="en-US" b="1" dirty="0" smtClean="0"/>
              <a:t>@PTIT FY 17</a:t>
            </a:r>
            <a:endParaRPr lang="en-US" b="1" dirty="0"/>
          </a:p>
        </p:txBody>
      </p:sp>
      <p:sp>
        <p:nvSpPr>
          <p:cNvPr id="5" name="Subtitle 4"/>
          <p:cNvSpPr>
            <a:spLocks noGrp="1"/>
          </p:cNvSpPr>
          <p:nvPr>
            <p:ph type="subTitle" idx="1"/>
          </p:nvPr>
        </p:nvSpPr>
        <p:spPr>
          <a:xfrm>
            <a:off x="7609994" y="3708564"/>
            <a:ext cx="4422678" cy="1223654"/>
          </a:xfrm>
        </p:spPr>
        <p:txBody>
          <a:bodyPr>
            <a:normAutofit/>
          </a:bodyPr>
          <a:lstStyle/>
          <a:p>
            <a:r>
              <a:rPr lang="en-US" b="1" dirty="0" err="1" smtClean="0"/>
              <a:t>Lập</a:t>
            </a:r>
            <a:r>
              <a:rPr lang="en-US" b="1" dirty="0" smtClean="0"/>
              <a:t> </a:t>
            </a:r>
            <a:r>
              <a:rPr lang="en-US" b="1" dirty="0" err="1" smtClean="0"/>
              <a:t>trình</a:t>
            </a:r>
            <a:r>
              <a:rPr lang="en-US" b="1" dirty="0" smtClean="0"/>
              <a:t> website </a:t>
            </a:r>
            <a:endParaRPr lang="en-US" b="1" dirty="0"/>
          </a:p>
          <a:p>
            <a:r>
              <a:rPr lang="en-US" b="1" dirty="0" err="1" smtClean="0"/>
              <a:t>với</a:t>
            </a:r>
            <a:r>
              <a:rPr lang="en-US" b="1" dirty="0" smtClean="0"/>
              <a:t> PHP </a:t>
            </a:r>
            <a:r>
              <a:rPr lang="en-US" b="1" dirty="0" err="1" smtClean="0"/>
              <a:t>và</a:t>
            </a:r>
            <a:r>
              <a:rPr lang="en-US" b="1" dirty="0" smtClean="0"/>
              <a:t> WordPress.</a:t>
            </a:r>
            <a:endParaRPr lang="en-US" b="1" dirty="0"/>
          </a:p>
        </p:txBody>
      </p:sp>
      <p:cxnSp>
        <p:nvCxnSpPr>
          <p:cNvPr id="3" name="Straight Connector 2"/>
          <p:cNvCxnSpPr/>
          <p:nvPr/>
        </p:nvCxnSpPr>
        <p:spPr>
          <a:xfrm>
            <a:off x="7647707" y="3158836"/>
            <a:ext cx="3657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8137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1" y="623455"/>
            <a:ext cx="12587717" cy="3408218"/>
          </a:xfrm>
        </p:spPr>
        <p:txBody>
          <a:bodyPr/>
          <a:lstStyle/>
          <a:p>
            <a:r>
              <a:rPr lang="en-GB" sz="6000" dirty="0" smtClean="0"/>
              <a:t>Content Tech Course </a:t>
            </a:r>
            <a:br>
              <a:rPr lang="en-GB" sz="6000" dirty="0" smtClean="0"/>
            </a:br>
            <a:r>
              <a:rPr lang="en-GB" sz="3600" dirty="0" smtClean="0"/>
              <a:t/>
            </a:r>
            <a:br>
              <a:rPr lang="en-GB" sz="3600" dirty="0" smtClean="0"/>
            </a:br>
            <a:r>
              <a:rPr lang="en-GB" sz="3600" dirty="0" smtClean="0"/>
              <a:t>Day 1 - PHP &amp; MySQL, Overview WordPress.</a:t>
            </a:r>
            <a:br>
              <a:rPr lang="en-GB" sz="3600" dirty="0" smtClean="0"/>
            </a:br>
            <a:r>
              <a:rPr lang="en-GB" sz="3600" dirty="0" smtClean="0"/>
              <a:t>Day 2 – Code Template for WordPress.</a:t>
            </a:r>
            <a:br>
              <a:rPr lang="en-GB" sz="3600" dirty="0" smtClean="0"/>
            </a:br>
            <a:r>
              <a:rPr lang="en-GB" sz="3600" dirty="0" smtClean="0"/>
              <a:t>Day 3 – Code Plugin for WordPress. Introduce </a:t>
            </a:r>
            <a:r>
              <a:rPr lang="en-GB" sz="3600" dirty="0" err="1" smtClean="0"/>
              <a:t>Hackathon</a:t>
            </a:r>
            <a:r>
              <a:rPr lang="en-GB" sz="3600" dirty="0" smtClean="0"/>
              <a:t>.</a:t>
            </a:r>
            <a:br>
              <a:rPr lang="en-GB" sz="3600" dirty="0" smtClean="0"/>
            </a:br>
            <a:r>
              <a:rPr lang="en-GB" sz="3600" dirty="0" smtClean="0"/>
              <a:t>Day 4 – Presentation, Review </a:t>
            </a:r>
            <a:r>
              <a:rPr lang="en-GB" sz="3600" dirty="0" err="1" smtClean="0"/>
              <a:t>Hackathon</a:t>
            </a:r>
            <a:r>
              <a:rPr lang="en-GB" sz="3600" dirty="0" smtClean="0"/>
              <a:t> and Q&amp;A Tech Course.</a:t>
            </a:r>
            <a:endParaRPr lang="en-GB" sz="3600" dirty="0"/>
          </a:p>
        </p:txBody>
      </p:sp>
      <p:sp>
        <p:nvSpPr>
          <p:cNvPr id="3" name="Text Placeholder 2"/>
          <p:cNvSpPr>
            <a:spLocks noGrp="1"/>
          </p:cNvSpPr>
          <p:nvPr>
            <p:ph type="body" sz="quarter" idx="12"/>
          </p:nvPr>
        </p:nvSpPr>
        <p:spPr>
          <a:xfrm>
            <a:off x="8606331" y="4903810"/>
            <a:ext cx="7171337" cy="1792326"/>
          </a:xfrm>
        </p:spPr>
        <p:txBody>
          <a:bodyPr/>
          <a:lstStyle/>
          <a:p>
            <a:r>
              <a:rPr lang="en-GB" dirty="0" smtClean="0"/>
              <a:t>Du Van Nguyen</a:t>
            </a:r>
          </a:p>
          <a:p>
            <a:r>
              <a:rPr lang="en-US" dirty="0"/>
              <a:t>Technical Evangelist</a:t>
            </a:r>
            <a:endParaRPr lang="en-GB" dirty="0" smtClean="0"/>
          </a:p>
        </p:txBody>
      </p:sp>
    </p:spTree>
    <p:extLst>
      <p:ext uri="{BB962C8B-B14F-4D97-AF65-F5344CB8AC3E}">
        <p14:creationId xmlns:p14="http://schemas.microsoft.com/office/powerpoint/2010/main" val="16200378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Tech Course @PTIT FY17</a:t>
            </a:r>
            <a:br>
              <a:rPr lang="en-GB" dirty="0" smtClean="0"/>
            </a:br>
            <a:r>
              <a:rPr lang="en-GB" dirty="0" smtClean="0"/>
              <a:t>Day 1 </a:t>
            </a:r>
            <a:endParaRPr lang="en-GB" dirty="0"/>
          </a:p>
        </p:txBody>
      </p:sp>
      <p:sp>
        <p:nvSpPr>
          <p:cNvPr id="3" name="Text Placeholder 2"/>
          <p:cNvSpPr>
            <a:spLocks noGrp="1"/>
          </p:cNvSpPr>
          <p:nvPr>
            <p:ph type="body" sz="quarter" idx="12"/>
          </p:nvPr>
        </p:nvSpPr>
        <p:spPr/>
        <p:txBody>
          <a:bodyPr/>
          <a:lstStyle/>
          <a:p>
            <a:r>
              <a:rPr lang="en-GB" dirty="0" smtClean="0"/>
              <a:t>Du Van Nguyen</a:t>
            </a:r>
          </a:p>
          <a:p>
            <a:r>
              <a:rPr lang="en-US" dirty="0"/>
              <a:t>Technical Evangelist</a:t>
            </a:r>
            <a:endParaRPr lang="en-GB" dirty="0" smtClean="0"/>
          </a:p>
        </p:txBody>
      </p:sp>
    </p:spTree>
    <p:extLst>
      <p:ext uri="{BB962C8B-B14F-4D97-AF65-F5344CB8AC3E}">
        <p14:creationId xmlns:p14="http://schemas.microsoft.com/office/powerpoint/2010/main" val="1009657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6922" y="469621"/>
            <a:ext cx="11655840" cy="899665"/>
          </a:xfrm>
        </p:spPr>
        <p:txBody>
          <a:bodyPr/>
          <a:lstStyle/>
          <a:p>
            <a:r>
              <a:rPr lang="en-GB" b="1" dirty="0" smtClean="0"/>
              <a:t>Agenda</a:t>
            </a:r>
            <a:endParaRPr lang="en-GB" b="1" dirty="0"/>
          </a:p>
        </p:txBody>
      </p:sp>
      <p:sp>
        <p:nvSpPr>
          <p:cNvPr id="2" name="Text Placeholder 1"/>
          <p:cNvSpPr>
            <a:spLocks noGrp="1"/>
          </p:cNvSpPr>
          <p:nvPr>
            <p:ph type="body" sz="quarter" idx="10"/>
          </p:nvPr>
        </p:nvSpPr>
        <p:spPr>
          <a:xfrm>
            <a:off x="269239" y="1729504"/>
            <a:ext cx="11653523" cy="6053324"/>
          </a:xfrm>
        </p:spPr>
        <p:txBody>
          <a:bodyPr/>
          <a:lstStyle/>
          <a:p>
            <a:r>
              <a:rPr lang="en-US" sz="3600" dirty="0" smtClean="0"/>
              <a:t>PHP &amp; MySQL</a:t>
            </a:r>
            <a:endParaRPr lang="en-US" sz="3600" dirty="0"/>
          </a:p>
          <a:p>
            <a:r>
              <a:rPr lang="en-US" sz="3600" dirty="0" err="1" smtClean="0"/>
              <a:t>Wordpress</a:t>
            </a:r>
            <a:r>
              <a:rPr lang="en-US" sz="3600" dirty="0" smtClean="0"/>
              <a:t> </a:t>
            </a:r>
            <a:r>
              <a:rPr lang="en-US" sz="3600" dirty="0" err="1" smtClean="0"/>
              <a:t>là</a:t>
            </a:r>
            <a:r>
              <a:rPr lang="en-US" sz="3600" dirty="0" smtClean="0"/>
              <a:t> </a:t>
            </a:r>
            <a:r>
              <a:rPr lang="en-US" sz="3600" dirty="0" err="1" smtClean="0"/>
              <a:t>gì</a:t>
            </a:r>
            <a:r>
              <a:rPr lang="en-US" sz="3600" dirty="0" smtClean="0"/>
              <a:t>?</a:t>
            </a:r>
          </a:p>
          <a:p>
            <a:r>
              <a:rPr lang="en-US" sz="3600" dirty="0" err="1"/>
              <a:t>Cài</a:t>
            </a:r>
            <a:r>
              <a:rPr lang="en-US" sz="3600" dirty="0"/>
              <a:t> </a:t>
            </a:r>
            <a:r>
              <a:rPr lang="en-US" sz="3600" dirty="0" err="1"/>
              <a:t>đặt</a:t>
            </a:r>
            <a:r>
              <a:rPr lang="en-US" sz="3600" dirty="0"/>
              <a:t> </a:t>
            </a:r>
            <a:r>
              <a:rPr lang="en-US" sz="3600" dirty="0" err="1"/>
              <a:t>Wordpress</a:t>
            </a:r>
            <a:r>
              <a:rPr lang="en-US" sz="3600" dirty="0"/>
              <a:t> </a:t>
            </a:r>
            <a:r>
              <a:rPr lang="en-US" sz="3600" dirty="0" err="1"/>
              <a:t>và</a:t>
            </a:r>
            <a:r>
              <a:rPr lang="en-US" sz="3600" dirty="0"/>
              <a:t> MySQL </a:t>
            </a:r>
            <a:r>
              <a:rPr lang="en-US" sz="3600" dirty="0" smtClean="0"/>
              <a:t>Database, deploy </a:t>
            </a:r>
            <a:r>
              <a:rPr lang="en-US" sz="3600" dirty="0" err="1" smtClean="0"/>
              <a:t>lên</a:t>
            </a:r>
            <a:r>
              <a:rPr lang="en-US" sz="3600" dirty="0" smtClean="0"/>
              <a:t> Azure.</a:t>
            </a:r>
            <a:endParaRPr lang="en-US" sz="3600" dirty="0"/>
          </a:p>
          <a:p>
            <a:pPr lvl="1"/>
            <a:r>
              <a:rPr lang="en-US" dirty="0"/>
              <a:t>MySQL Database + Web </a:t>
            </a:r>
            <a:r>
              <a:rPr lang="en-US" dirty="0" err="1" smtClean="0"/>
              <a:t>serivce</a:t>
            </a:r>
            <a:endParaRPr lang="en-US" dirty="0" smtClean="0"/>
          </a:p>
          <a:p>
            <a:r>
              <a:rPr lang="en-US" sz="3600" dirty="0" err="1" smtClean="0"/>
              <a:t>Tổng</a:t>
            </a:r>
            <a:r>
              <a:rPr lang="en-US" sz="3600" dirty="0" smtClean="0"/>
              <a:t> </a:t>
            </a:r>
            <a:r>
              <a:rPr lang="en-US" sz="3600" dirty="0" err="1" smtClean="0"/>
              <a:t>quan</a:t>
            </a:r>
            <a:r>
              <a:rPr lang="en-US" sz="3600" dirty="0" smtClean="0"/>
              <a:t> </a:t>
            </a:r>
            <a:r>
              <a:rPr lang="en-US" sz="3600" dirty="0" err="1" smtClean="0"/>
              <a:t>về</a:t>
            </a:r>
            <a:r>
              <a:rPr lang="en-US" sz="3600" dirty="0" smtClean="0"/>
              <a:t> </a:t>
            </a:r>
            <a:r>
              <a:rPr lang="en-US" sz="3600" dirty="0" err="1" smtClean="0"/>
              <a:t>một</a:t>
            </a:r>
            <a:r>
              <a:rPr lang="en-US" sz="3600" dirty="0" smtClean="0"/>
              <a:t> website </a:t>
            </a:r>
            <a:r>
              <a:rPr lang="en-US" sz="3600" dirty="0" err="1" smtClean="0"/>
              <a:t>sử</a:t>
            </a:r>
            <a:r>
              <a:rPr lang="en-US" sz="3600" dirty="0" smtClean="0"/>
              <a:t> </a:t>
            </a:r>
            <a:r>
              <a:rPr lang="en-US" sz="3600" dirty="0" err="1" smtClean="0"/>
              <a:t>dụng</a:t>
            </a:r>
            <a:r>
              <a:rPr lang="en-US" sz="3600" dirty="0" smtClean="0"/>
              <a:t> </a:t>
            </a:r>
            <a:r>
              <a:rPr lang="en-US" sz="3600" dirty="0" err="1" smtClean="0"/>
              <a:t>Wordpress</a:t>
            </a:r>
            <a:r>
              <a:rPr lang="en-US" sz="3600" dirty="0" smtClean="0"/>
              <a:t>.</a:t>
            </a:r>
          </a:p>
          <a:p>
            <a:r>
              <a:rPr lang="en-US" sz="3600" dirty="0" err="1" smtClean="0"/>
              <a:t>Giới</a:t>
            </a:r>
            <a:r>
              <a:rPr lang="en-US" sz="3600" dirty="0" smtClean="0"/>
              <a:t> </a:t>
            </a:r>
            <a:r>
              <a:rPr lang="en-US" sz="3600" dirty="0" err="1" smtClean="0"/>
              <a:t>thiệu</a:t>
            </a:r>
            <a:r>
              <a:rPr lang="en-US" sz="3600" dirty="0" smtClean="0"/>
              <a:t> </a:t>
            </a:r>
            <a:r>
              <a:rPr lang="en-US" sz="3600" dirty="0" err="1" smtClean="0"/>
              <a:t>về</a:t>
            </a:r>
            <a:r>
              <a:rPr lang="en-US" sz="3600" dirty="0" smtClean="0"/>
              <a:t> </a:t>
            </a:r>
            <a:r>
              <a:rPr lang="en-US" sz="3600" dirty="0" err="1" smtClean="0"/>
              <a:t>các</a:t>
            </a:r>
            <a:r>
              <a:rPr lang="en-US" sz="3600" dirty="0" smtClean="0"/>
              <a:t> </a:t>
            </a:r>
            <a:r>
              <a:rPr lang="en-US" sz="3600" dirty="0" err="1" smtClean="0"/>
              <a:t>thành</a:t>
            </a:r>
            <a:r>
              <a:rPr lang="en-US" sz="3600" dirty="0" smtClean="0"/>
              <a:t> </a:t>
            </a:r>
            <a:r>
              <a:rPr lang="en-US" sz="3600" dirty="0" err="1" smtClean="0"/>
              <a:t>phần</a:t>
            </a:r>
            <a:r>
              <a:rPr lang="en-US" sz="3600" dirty="0" smtClean="0"/>
              <a:t> </a:t>
            </a:r>
            <a:r>
              <a:rPr lang="en-US" sz="3600" dirty="0" err="1" smtClean="0"/>
              <a:t>trong</a:t>
            </a:r>
            <a:r>
              <a:rPr lang="en-US" sz="3600" dirty="0" smtClean="0"/>
              <a:t> </a:t>
            </a:r>
            <a:r>
              <a:rPr lang="en-US" sz="3600" dirty="0" err="1" smtClean="0"/>
              <a:t>Wordpress</a:t>
            </a:r>
            <a:r>
              <a:rPr lang="en-US" sz="3600" dirty="0" smtClean="0"/>
              <a:t>.</a:t>
            </a:r>
            <a:endParaRPr lang="en-US" sz="3600" dirty="0"/>
          </a:p>
          <a:p>
            <a:pPr lvl="1"/>
            <a:r>
              <a:rPr lang="en-US" dirty="0" err="1" smtClean="0"/>
              <a:t>Wiget</a:t>
            </a:r>
            <a:r>
              <a:rPr lang="en-US" dirty="0" smtClean="0"/>
              <a:t>, Plugin, Appearance, …</a:t>
            </a:r>
            <a:endParaRPr lang="en-US" dirty="0"/>
          </a:p>
          <a:p>
            <a:r>
              <a:rPr lang="en-US" sz="3600" dirty="0" err="1" smtClean="0"/>
              <a:t>Hướng</a:t>
            </a:r>
            <a:r>
              <a:rPr lang="en-US" sz="3600" dirty="0" smtClean="0"/>
              <a:t> </a:t>
            </a:r>
            <a:r>
              <a:rPr lang="en-US" sz="3600" dirty="0" err="1" smtClean="0"/>
              <a:t>dẫn</a:t>
            </a:r>
            <a:r>
              <a:rPr lang="en-US" sz="3600" dirty="0" smtClean="0"/>
              <a:t> </a:t>
            </a:r>
            <a:r>
              <a:rPr lang="en-US" sz="3600" dirty="0" err="1" smtClean="0"/>
              <a:t>cơ</a:t>
            </a:r>
            <a:r>
              <a:rPr lang="en-US" sz="3600" dirty="0" smtClean="0"/>
              <a:t> </a:t>
            </a:r>
            <a:r>
              <a:rPr lang="en-US" sz="3600" dirty="0" err="1" smtClean="0"/>
              <a:t>bản</a:t>
            </a:r>
            <a:r>
              <a:rPr lang="en-US" sz="3600" dirty="0" smtClean="0"/>
              <a:t> </a:t>
            </a:r>
            <a:r>
              <a:rPr lang="en-US" sz="3600" dirty="0" err="1" smtClean="0"/>
              <a:t>khi</a:t>
            </a:r>
            <a:r>
              <a:rPr lang="en-US" sz="3600" dirty="0" smtClean="0"/>
              <a:t> </a:t>
            </a:r>
            <a:r>
              <a:rPr lang="en-US" sz="3600" dirty="0" err="1" smtClean="0"/>
              <a:t>sử</a:t>
            </a:r>
            <a:r>
              <a:rPr lang="en-US" sz="3600" dirty="0" smtClean="0"/>
              <a:t> </a:t>
            </a:r>
            <a:r>
              <a:rPr lang="en-US" sz="3600" dirty="0" err="1" smtClean="0"/>
              <a:t>dụng</a:t>
            </a:r>
            <a:r>
              <a:rPr lang="en-US" sz="3600" dirty="0" smtClean="0"/>
              <a:t> WordPress.</a:t>
            </a:r>
          </a:p>
          <a:p>
            <a:endParaRPr lang="en-US" dirty="0" smtClean="0"/>
          </a:p>
          <a:p>
            <a:r>
              <a:rPr lang="en-US" dirty="0" smtClean="0"/>
              <a:t> </a:t>
            </a:r>
            <a:endParaRPr lang="en-US" dirty="0"/>
          </a:p>
          <a:p>
            <a:pPr lvl="1"/>
            <a:endParaRPr lang="en-US" dirty="0"/>
          </a:p>
        </p:txBody>
      </p:sp>
    </p:spTree>
    <p:extLst>
      <p:ext uri="{BB962C8B-B14F-4D97-AF65-F5344CB8AC3E}">
        <p14:creationId xmlns:p14="http://schemas.microsoft.com/office/powerpoint/2010/main" val="1468070447"/>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8872"/>
            <a:ext cx="11106686" cy="999313"/>
          </a:xfrm>
        </p:spPr>
        <p:txBody>
          <a:bodyPr/>
          <a:lstStyle/>
          <a:p>
            <a:r>
              <a:rPr lang="en-US" dirty="0" smtClean="0"/>
              <a:t>PHP &amp; MySQL </a:t>
            </a:r>
            <a:endParaRPr lang="en-US" dirty="0"/>
          </a:p>
        </p:txBody>
      </p:sp>
    </p:spTree>
    <p:extLst>
      <p:ext uri="{BB962C8B-B14F-4D97-AF65-F5344CB8AC3E}">
        <p14:creationId xmlns:p14="http://schemas.microsoft.com/office/powerpoint/2010/main" val="96427909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0223" y="1900753"/>
            <a:ext cx="5932130" cy="2976905"/>
          </a:xfrm>
        </p:spPr>
        <p:txBody>
          <a:bodyPr/>
          <a:lstStyle/>
          <a:p>
            <a:pPr marL="0" indent="0">
              <a:buNone/>
            </a:pPr>
            <a:r>
              <a:rPr lang="en-US" sz="1961" dirty="0" smtClean="0">
                <a:latin typeface="+mn-lt"/>
              </a:rPr>
              <a:t>PHP </a:t>
            </a:r>
            <a:r>
              <a:rPr lang="en-US" sz="1961" dirty="0" err="1" smtClean="0">
                <a:latin typeface="+mn-lt"/>
              </a:rPr>
              <a:t>là</a:t>
            </a:r>
            <a:r>
              <a:rPr lang="en-US" sz="1961" dirty="0" smtClean="0">
                <a:latin typeface="+mn-lt"/>
              </a:rPr>
              <a:t> </a:t>
            </a:r>
            <a:r>
              <a:rPr lang="en-US" sz="1961" dirty="0" err="1" smtClean="0">
                <a:latin typeface="+mn-lt"/>
              </a:rPr>
              <a:t>gì</a:t>
            </a:r>
            <a:r>
              <a:rPr lang="en-US" sz="1961" dirty="0" smtClean="0">
                <a:latin typeface="+mn-lt"/>
              </a:rPr>
              <a:t>?</a:t>
            </a:r>
            <a:endParaRPr lang="en-US" sz="1568" dirty="0" smtClean="0"/>
          </a:p>
          <a:p>
            <a:pPr marL="0" indent="0">
              <a:buNone/>
            </a:pPr>
            <a:r>
              <a:rPr lang="en-US" sz="1800" dirty="0" smtClean="0"/>
              <a:t>PHP, </a:t>
            </a:r>
            <a:r>
              <a:rPr lang="en-US" sz="1800" dirty="0" err="1" smtClean="0"/>
              <a:t>là</a:t>
            </a:r>
            <a:r>
              <a:rPr lang="en-US" sz="1800" dirty="0" smtClean="0"/>
              <a:t> </a:t>
            </a:r>
            <a:r>
              <a:rPr lang="en-US" sz="1800" dirty="0" err="1" smtClean="0"/>
              <a:t>một</a:t>
            </a:r>
            <a:r>
              <a:rPr lang="en-US" sz="1800" dirty="0" smtClean="0"/>
              <a:t> </a:t>
            </a:r>
            <a:r>
              <a:rPr lang="en-US" sz="1800" dirty="0" err="1" smtClean="0"/>
              <a:t>ngôn</a:t>
            </a:r>
            <a:r>
              <a:rPr lang="en-US" sz="1800" dirty="0" smtClean="0"/>
              <a:t> </a:t>
            </a:r>
            <a:r>
              <a:rPr lang="en-US" sz="1800" dirty="0" err="1" smtClean="0"/>
              <a:t>ngữ</a:t>
            </a:r>
            <a:r>
              <a:rPr lang="en-US" sz="1800" dirty="0" smtClean="0"/>
              <a:t> </a:t>
            </a:r>
            <a:r>
              <a:rPr lang="en-US" sz="1800" dirty="0" err="1" smtClean="0"/>
              <a:t>lập</a:t>
            </a:r>
            <a:r>
              <a:rPr lang="en-US" sz="1800" dirty="0" smtClean="0"/>
              <a:t> </a:t>
            </a:r>
            <a:r>
              <a:rPr lang="en-US" sz="1800" dirty="0" err="1" smtClean="0"/>
              <a:t>trình</a:t>
            </a:r>
            <a:r>
              <a:rPr lang="en-US" sz="1800" dirty="0" smtClean="0"/>
              <a:t> </a:t>
            </a:r>
            <a:r>
              <a:rPr lang="en-US" sz="1800" dirty="0" err="1" smtClean="0"/>
              <a:t>kịch</a:t>
            </a:r>
            <a:r>
              <a:rPr lang="en-US" sz="1800" dirty="0" smtClean="0"/>
              <a:t> </a:t>
            </a:r>
            <a:r>
              <a:rPr lang="en-US" sz="1800" dirty="0" err="1" smtClean="0"/>
              <a:t>bản</a:t>
            </a:r>
            <a:r>
              <a:rPr lang="en-US" sz="1800" dirty="0" smtClean="0"/>
              <a:t> </a:t>
            </a:r>
            <a:r>
              <a:rPr lang="en-US" sz="1800" dirty="0" err="1" smtClean="0"/>
              <a:t>chủ</a:t>
            </a:r>
            <a:r>
              <a:rPr lang="en-US" sz="1800" dirty="0" smtClean="0"/>
              <a:t> </a:t>
            </a:r>
            <a:r>
              <a:rPr lang="en-US" sz="1800" dirty="0" err="1" smtClean="0"/>
              <a:t>yếu</a:t>
            </a:r>
            <a:r>
              <a:rPr lang="en-US" sz="1800" dirty="0" smtClean="0"/>
              <a:t> </a:t>
            </a:r>
            <a:r>
              <a:rPr lang="en-US" sz="1800" dirty="0" err="1" smtClean="0"/>
              <a:t>dùng</a:t>
            </a:r>
            <a:r>
              <a:rPr lang="en-US" sz="1800" dirty="0" smtClean="0"/>
              <a:t> </a:t>
            </a:r>
            <a:r>
              <a:rPr lang="en-US" sz="1800" dirty="0" err="1" smtClean="0"/>
              <a:t>cho</a:t>
            </a:r>
            <a:r>
              <a:rPr lang="en-US" sz="1800" dirty="0" smtClean="0"/>
              <a:t> </a:t>
            </a:r>
            <a:r>
              <a:rPr lang="en-US" sz="1800" dirty="0" err="1" smtClean="0"/>
              <a:t>phát</a:t>
            </a:r>
            <a:r>
              <a:rPr lang="en-US" sz="1800" dirty="0" smtClean="0"/>
              <a:t> </a:t>
            </a:r>
            <a:r>
              <a:rPr lang="en-US" sz="1800" dirty="0" err="1" smtClean="0"/>
              <a:t>triển</a:t>
            </a:r>
            <a:r>
              <a:rPr lang="en-US" sz="1800" dirty="0" smtClean="0"/>
              <a:t> </a:t>
            </a:r>
            <a:r>
              <a:rPr lang="en-US" sz="1800" dirty="0" err="1" smtClean="0"/>
              <a:t>các</a:t>
            </a:r>
            <a:r>
              <a:rPr lang="en-US" sz="1800" dirty="0" smtClean="0"/>
              <a:t> </a:t>
            </a:r>
            <a:r>
              <a:rPr lang="en-US" sz="1800" dirty="0" err="1" smtClean="0"/>
              <a:t>ứng</a:t>
            </a:r>
            <a:r>
              <a:rPr lang="en-US" sz="1800" dirty="0" smtClean="0"/>
              <a:t> </a:t>
            </a:r>
            <a:r>
              <a:rPr lang="en-US" sz="1800" dirty="0" err="1" smtClean="0"/>
              <a:t>dụng</a:t>
            </a:r>
            <a:r>
              <a:rPr lang="en-US" sz="1800" dirty="0" smtClean="0"/>
              <a:t> web </a:t>
            </a:r>
            <a:r>
              <a:rPr lang="en-US" sz="1800" dirty="0" err="1" smtClean="0"/>
              <a:t>vì</a:t>
            </a:r>
            <a:r>
              <a:rPr lang="en-US" sz="1800" dirty="0" smtClean="0"/>
              <a:t> </a:t>
            </a:r>
            <a:r>
              <a:rPr lang="en-US" sz="1800" dirty="0" err="1" smtClean="0"/>
              <a:t>khả</a:t>
            </a:r>
            <a:r>
              <a:rPr lang="en-US" sz="1800" dirty="0" smtClean="0"/>
              <a:t> </a:t>
            </a:r>
            <a:r>
              <a:rPr lang="en-US" sz="1800" dirty="0" err="1" smtClean="0"/>
              <a:t>năng</a:t>
            </a:r>
            <a:r>
              <a:rPr lang="en-US" sz="1800" dirty="0" smtClean="0"/>
              <a:t> </a:t>
            </a:r>
            <a:r>
              <a:rPr lang="en-US" sz="1800" dirty="0" err="1" smtClean="0"/>
              <a:t>tương</a:t>
            </a:r>
            <a:r>
              <a:rPr lang="en-US" sz="1800" dirty="0" smtClean="0"/>
              <a:t> </a:t>
            </a:r>
            <a:r>
              <a:rPr lang="en-US" sz="1800" dirty="0" err="1" smtClean="0"/>
              <a:t>thích</a:t>
            </a:r>
            <a:r>
              <a:rPr lang="en-US" sz="1800" dirty="0" smtClean="0"/>
              <a:t> </a:t>
            </a:r>
            <a:r>
              <a:rPr lang="en-US" sz="1800" dirty="0" err="1" smtClean="0"/>
              <a:t>và</a:t>
            </a:r>
            <a:r>
              <a:rPr lang="en-US" sz="1800" dirty="0" smtClean="0"/>
              <a:t> </a:t>
            </a:r>
            <a:r>
              <a:rPr lang="en-US" sz="1800" dirty="0" err="1" smtClean="0"/>
              <a:t>dễ</a:t>
            </a:r>
            <a:r>
              <a:rPr lang="en-US" sz="1800" dirty="0" smtClean="0"/>
              <a:t> </a:t>
            </a:r>
            <a:r>
              <a:rPr lang="en-US" sz="1800" dirty="0" err="1" smtClean="0"/>
              <a:t>dàng</a:t>
            </a:r>
            <a:r>
              <a:rPr lang="en-US" sz="1800" dirty="0" smtClean="0"/>
              <a:t> “</a:t>
            </a:r>
            <a:r>
              <a:rPr lang="en-US" sz="1800" dirty="0" err="1" smtClean="0"/>
              <a:t>nhúng</a:t>
            </a:r>
            <a:r>
              <a:rPr lang="en-US" sz="1800" dirty="0" smtClean="0"/>
              <a:t>” </a:t>
            </a:r>
            <a:r>
              <a:rPr lang="en-US" sz="1800" dirty="0" err="1" smtClean="0"/>
              <a:t>vào</a:t>
            </a:r>
            <a:r>
              <a:rPr lang="en-US" sz="1800" dirty="0" smtClean="0"/>
              <a:t> </a:t>
            </a:r>
            <a:r>
              <a:rPr lang="en-US" sz="1800" dirty="0" err="1" smtClean="0"/>
              <a:t>các</a:t>
            </a:r>
            <a:r>
              <a:rPr lang="en-US" sz="1800" dirty="0" smtClean="0"/>
              <a:t> </a:t>
            </a:r>
            <a:r>
              <a:rPr lang="en-US" sz="1800" dirty="0" err="1" smtClean="0"/>
              <a:t>đoạn</a:t>
            </a:r>
            <a:r>
              <a:rPr lang="en-US" sz="1800" dirty="0" smtClean="0"/>
              <a:t> HTML.</a:t>
            </a:r>
          </a:p>
          <a:p>
            <a:pPr marL="0" indent="0">
              <a:buNone/>
            </a:pPr>
            <a:endParaRPr lang="en-US" sz="1800" dirty="0"/>
          </a:p>
          <a:p>
            <a:pPr marL="0" indent="0">
              <a:buNone/>
            </a:pPr>
            <a:r>
              <a:rPr lang="en-US" sz="1800" dirty="0" err="1" smtClean="0"/>
              <a:t>Lần</a:t>
            </a:r>
            <a:r>
              <a:rPr lang="en-US" sz="1800" dirty="0" smtClean="0"/>
              <a:t> </a:t>
            </a:r>
            <a:r>
              <a:rPr lang="en-US" sz="1800" dirty="0" err="1" smtClean="0"/>
              <a:t>đầu</a:t>
            </a:r>
            <a:r>
              <a:rPr lang="en-US" sz="1800" dirty="0" smtClean="0"/>
              <a:t> </a:t>
            </a:r>
            <a:r>
              <a:rPr lang="en-US" sz="1800" dirty="0" err="1" smtClean="0"/>
              <a:t>tiên</a:t>
            </a:r>
            <a:r>
              <a:rPr lang="en-US" sz="1800" dirty="0" smtClean="0"/>
              <a:t> </a:t>
            </a:r>
            <a:r>
              <a:rPr lang="en-US" sz="1800" dirty="0" err="1" smtClean="0"/>
              <a:t>xuất</a:t>
            </a:r>
            <a:r>
              <a:rPr lang="en-US" sz="1800" dirty="0" smtClean="0"/>
              <a:t> </a:t>
            </a:r>
            <a:r>
              <a:rPr lang="en-US" sz="1800" dirty="0" err="1" smtClean="0"/>
              <a:t>hiện</a:t>
            </a:r>
            <a:r>
              <a:rPr lang="en-US" sz="1800" dirty="0" smtClean="0"/>
              <a:t> </a:t>
            </a:r>
            <a:r>
              <a:rPr lang="en-US" sz="1800" dirty="0" err="1" smtClean="0"/>
              <a:t>vào</a:t>
            </a:r>
            <a:r>
              <a:rPr lang="en-US" sz="1800" dirty="0" smtClean="0"/>
              <a:t> </a:t>
            </a:r>
            <a:r>
              <a:rPr lang="en-US" sz="1800" dirty="0" err="1" smtClean="0"/>
              <a:t>năm</a:t>
            </a:r>
            <a:r>
              <a:rPr lang="en-US" sz="1800" dirty="0" smtClean="0"/>
              <a:t> 1995, </a:t>
            </a:r>
            <a:r>
              <a:rPr lang="en-US" sz="1800" dirty="0" err="1" smtClean="0"/>
              <a:t>phiên</a:t>
            </a:r>
            <a:r>
              <a:rPr lang="en-US" sz="1800" dirty="0" smtClean="0"/>
              <a:t> </a:t>
            </a:r>
            <a:r>
              <a:rPr lang="en-US" sz="1800" dirty="0" err="1" smtClean="0"/>
              <a:t>bản</a:t>
            </a:r>
            <a:r>
              <a:rPr lang="en-US" sz="1800" dirty="0" smtClean="0"/>
              <a:t> </a:t>
            </a:r>
            <a:r>
              <a:rPr lang="en-US" sz="1800" dirty="0" err="1" smtClean="0"/>
              <a:t>mới</a:t>
            </a:r>
            <a:r>
              <a:rPr lang="en-US" sz="1800" dirty="0" smtClean="0"/>
              <a:t> </a:t>
            </a:r>
            <a:r>
              <a:rPr lang="en-US" sz="1800" dirty="0" err="1" smtClean="0"/>
              <a:t>nhất</a:t>
            </a:r>
            <a:r>
              <a:rPr lang="en-US" sz="1800" dirty="0" smtClean="0"/>
              <a:t> </a:t>
            </a:r>
            <a:r>
              <a:rPr lang="en-US" sz="1800" dirty="0" err="1" smtClean="0"/>
              <a:t>là</a:t>
            </a:r>
            <a:r>
              <a:rPr lang="en-US" sz="1800" dirty="0" smtClean="0"/>
              <a:t> 7.0.10 </a:t>
            </a:r>
            <a:r>
              <a:rPr lang="en-US" sz="1800" dirty="0" err="1" smtClean="0"/>
              <a:t>ra</a:t>
            </a:r>
            <a:r>
              <a:rPr lang="en-US" sz="1800" dirty="0" smtClean="0"/>
              <a:t> </a:t>
            </a:r>
            <a:r>
              <a:rPr lang="en-US" sz="1800" dirty="0" err="1" smtClean="0"/>
              <a:t>mắt</a:t>
            </a:r>
            <a:r>
              <a:rPr lang="en-US" sz="1800" dirty="0" smtClean="0"/>
              <a:t> </a:t>
            </a:r>
            <a:r>
              <a:rPr lang="en-US" sz="1800" dirty="0" err="1" smtClean="0"/>
              <a:t>vào</a:t>
            </a:r>
            <a:r>
              <a:rPr lang="en-US" sz="1800" dirty="0" smtClean="0"/>
              <a:t> 18/8/2016</a:t>
            </a:r>
          </a:p>
          <a:p>
            <a:pPr marL="0" indent="0">
              <a:buNone/>
            </a:pPr>
            <a:endParaRPr lang="en-US" sz="1800" dirty="0"/>
          </a:p>
          <a:p>
            <a:pPr marL="0" indent="0">
              <a:buNone/>
            </a:pPr>
            <a:r>
              <a:rPr lang="en-US" sz="1800" dirty="0" smtClean="0"/>
              <a:t>PHP </a:t>
            </a:r>
            <a:r>
              <a:rPr lang="en-US" sz="1800" dirty="0" err="1" smtClean="0"/>
              <a:t>được</a:t>
            </a:r>
            <a:r>
              <a:rPr lang="en-US" sz="1800" dirty="0" smtClean="0"/>
              <a:t> </a:t>
            </a:r>
            <a:r>
              <a:rPr lang="en-US" sz="1800" dirty="0" err="1" smtClean="0"/>
              <a:t>sử</a:t>
            </a:r>
            <a:r>
              <a:rPr lang="en-US" sz="1800" dirty="0" smtClean="0"/>
              <a:t> </a:t>
            </a:r>
            <a:r>
              <a:rPr lang="en-US" sz="1800" dirty="0" err="1" smtClean="0"/>
              <a:t>dụng</a:t>
            </a:r>
            <a:r>
              <a:rPr lang="en-US" sz="1800" dirty="0" smtClean="0"/>
              <a:t> </a:t>
            </a:r>
            <a:r>
              <a:rPr lang="en-US" sz="1800" dirty="0" err="1" smtClean="0"/>
              <a:t>rộng</a:t>
            </a:r>
            <a:r>
              <a:rPr lang="en-US" sz="1800" dirty="0" smtClean="0"/>
              <a:t> </a:t>
            </a:r>
            <a:r>
              <a:rPr lang="en-US" sz="1800" dirty="0" err="1" smtClean="0"/>
              <a:t>rãi</a:t>
            </a:r>
            <a:r>
              <a:rPr lang="en-US" sz="1800" dirty="0" smtClean="0"/>
              <a:t>, </a:t>
            </a:r>
            <a:r>
              <a:rPr lang="en-US" sz="1800" dirty="0" err="1" smtClean="0"/>
              <a:t>miễn</a:t>
            </a:r>
            <a:r>
              <a:rPr lang="en-US" sz="1800" dirty="0" smtClean="0"/>
              <a:t> </a:t>
            </a:r>
            <a:r>
              <a:rPr lang="en-US" sz="1800" dirty="0" err="1" smtClean="0"/>
              <a:t>phí</a:t>
            </a:r>
            <a:r>
              <a:rPr lang="en-US" sz="1800" dirty="0" smtClean="0"/>
              <a:t> </a:t>
            </a:r>
            <a:r>
              <a:rPr lang="en-US" sz="1800" dirty="0" err="1" smtClean="0"/>
              <a:t>và</a:t>
            </a:r>
            <a:r>
              <a:rPr lang="en-US" sz="1800" dirty="0" smtClean="0"/>
              <a:t> </a:t>
            </a:r>
            <a:r>
              <a:rPr lang="en-US" sz="1800" dirty="0" err="1" smtClean="0"/>
              <a:t>tỏ</a:t>
            </a:r>
            <a:r>
              <a:rPr lang="en-US" sz="1800" dirty="0" smtClean="0"/>
              <a:t> </a:t>
            </a:r>
            <a:r>
              <a:rPr lang="en-US" sz="1800" dirty="0" err="1" smtClean="0"/>
              <a:t>ra</a:t>
            </a:r>
            <a:r>
              <a:rPr lang="en-US" sz="1800" dirty="0" smtClean="0"/>
              <a:t> </a:t>
            </a:r>
            <a:r>
              <a:rPr lang="en-US" sz="1800" dirty="0" err="1" smtClean="0"/>
              <a:t>khá</a:t>
            </a:r>
            <a:r>
              <a:rPr lang="en-US" sz="1800" dirty="0" smtClean="0"/>
              <a:t> </a:t>
            </a:r>
            <a:r>
              <a:rPr lang="en-US" sz="1800" dirty="0" err="1" smtClean="0"/>
              <a:t>hiệu</a:t>
            </a:r>
            <a:r>
              <a:rPr lang="en-US" sz="1800" dirty="0" smtClean="0"/>
              <a:t> </a:t>
            </a:r>
            <a:r>
              <a:rPr lang="en-US" sz="1800" dirty="0" err="1" smtClean="0"/>
              <a:t>quả</a:t>
            </a:r>
            <a:r>
              <a:rPr lang="en-US" sz="1800" dirty="0" smtClean="0"/>
              <a:t> </a:t>
            </a:r>
            <a:r>
              <a:rPr lang="en-US" sz="1800" dirty="0" err="1" smtClean="0"/>
              <a:t>khi</a:t>
            </a:r>
            <a:r>
              <a:rPr lang="en-US" sz="1800" dirty="0" smtClean="0"/>
              <a:t> so </a:t>
            </a:r>
            <a:r>
              <a:rPr lang="en-US" sz="1800" dirty="0" err="1" smtClean="0"/>
              <a:t>sánh</a:t>
            </a:r>
            <a:r>
              <a:rPr lang="en-US" sz="1800" dirty="0" smtClean="0"/>
              <a:t> </a:t>
            </a:r>
            <a:r>
              <a:rPr lang="en-US" sz="1800" dirty="0" err="1" smtClean="0"/>
              <a:t>với</a:t>
            </a:r>
            <a:r>
              <a:rPr lang="en-US" sz="1800" dirty="0" smtClean="0"/>
              <a:t> </a:t>
            </a:r>
            <a:r>
              <a:rPr lang="en-US" sz="1800" dirty="0" err="1" smtClean="0"/>
              <a:t>những</a:t>
            </a:r>
            <a:r>
              <a:rPr lang="en-US" sz="1800" dirty="0" smtClean="0"/>
              <a:t> </a:t>
            </a:r>
            <a:r>
              <a:rPr lang="en-US" sz="1800" dirty="0" err="1" smtClean="0"/>
              <a:t>ngôn</a:t>
            </a:r>
            <a:r>
              <a:rPr lang="en-US" sz="1800" dirty="0" smtClean="0"/>
              <a:t> </a:t>
            </a:r>
            <a:r>
              <a:rPr lang="en-US" sz="1800" dirty="0" err="1" smtClean="0"/>
              <a:t>ngữ</a:t>
            </a:r>
            <a:r>
              <a:rPr lang="en-US" sz="1800" dirty="0" smtClean="0"/>
              <a:t> </a:t>
            </a:r>
            <a:r>
              <a:rPr lang="en-US" sz="1800" dirty="0" err="1" smtClean="0"/>
              <a:t>khác</a:t>
            </a:r>
            <a:r>
              <a:rPr lang="en-US" sz="1800" dirty="0" smtClean="0"/>
              <a:t> </a:t>
            </a:r>
            <a:r>
              <a:rPr lang="en-US" sz="1800" dirty="0" err="1" smtClean="0"/>
              <a:t>như</a:t>
            </a:r>
            <a:r>
              <a:rPr lang="en-US" sz="1800" dirty="0" smtClean="0"/>
              <a:t> ASP.NET</a:t>
            </a:r>
            <a:endParaRPr lang="en-US" sz="1765" dirty="0"/>
          </a:p>
        </p:txBody>
      </p:sp>
      <p:sp>
        <p:nvSpPr>
          <p:cNvPr id="2" name="Title 1"/>
          <p:cNvSpPr>
            <a:spLocks noGrp="1"/>
          </p:cNvSpPr>
          <p:nvPr>
            <p:ph type="title"/>
          </p:nvPr>
        </p:nvSpPr>
        <p:spPr/>
        <p:txBody>
          <a:bodyPr/>
          <a:lstStyle/>
          <a:p>
            <a:r>
              <a:rPr lang="en-US" dirty="0" smtClean="0"/>
              <a:t>PHP &amp; MySQL</a:t>
            </a:r>
            <a:endParaRPr lang="en-US" sz="3920" dirty="0">
              <a:gradFill>
                <a:gsLst>
                  <a:gs pos="10101">
                    <a:schemeClr val="tx1"/>
                  </a:gs>
                  <a:gs pos="54000">
                    <a:schemeClr val="tx1"/>
                  </a:gs>
                </a:gsLst>
                <a:lin ang="5400000" scaled="0"/>
              </a:gradFill>
            </a:endParaRPr>
          </a:p>
        </p:txBody>
      </p:sp>
      <p:sp>
        <p:nvSpPr>
          <p:cNvPr id="4" name="Rectangle 3"/>
          <p:cNvSpPr/>
          <p:nvPr/>
        </p:nvSpPr>
        <p:spPr>
          <a:xfrm>
            <a:off x="358944" y="1084070"/>
            <a:ext cx="10580895" cy="338554"/>
          </a:xfrm>
          <a:prstGeom prst="rect">
            <a:avLst/>
          </a:prstGeom>
        </p:spPr>
        <p:txBody>
          <a:bodyPr wrap="square">
            <a:spAutoFit/>
          </a:bodyPr>
          <a:lstStyle/>
          <a:p>
            <a:r>
              <a:rPr lang="en-US" sz="1600" dirty="0"/>
              <a:t>PHP is a server scripting language, and a powerful tool for making dynamic and interactive Web pages.</a:t>
            </a:r>
            <a:endParaRPr lang="en-US" sz="1765" dirty="0"/>
          </a:p>
        </p:txBody>
      </p:sp>
      <p:sp>
        <p:nvSpPr>
          <p:cNvPr id="8" name="Text Placeholder 2"/>
          <p:cNvSpPr txBox="1">
            <a:spLocks/>
          </p:cNvSpPr>
          <p:nvPr/>
        </p:nvSpPr>
        <p:spPr>
          <a:xfrm>
            <a:off x="358944" y="5355787"/>
            <a:ext cx="5752847" cy="71804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961" dirty="0">
                <a:latin typeface="+mn-lt"/>
              </a:rPr>
              <a:t>Learn more about PHP</a:t>
            </a:r>
          </a:p>
          <a:p>
            <a:pPr marL="0" indent="0">
              <a:buNone/>
            </a:pPr>
            <a:endParaRPr lang="en-US" sz="1568" dirty="0"/>
          </a:p>
        </p:txBody>
      </p:sp>
      <p:sp>
        <p:nvSpPr>
          <p:cNvPr id="5" name="Rectangle 4"/>
          <p:cNvSpPr/>
          <p:nvPr/>
        </p:nvSpPr>
        <p:spPr>
          <a:xfrm>
            <a:off x="433894" y="5652526"/>
            <a:ext cx="3130409" cy="338554"/>
          </a:xfrm>
          <a:prstGeom prst="rect">
            <a:avLst/>
          </a:prstGeom>
        </p:spPr>
        <p:txBody>
          <a:bodyPr wrap="none">
            <a:spAutoFit/>
          </a:bodyPr>
          <a:lstStyle/>
          <a:p>
            <a:r>
              <a:rPr lang="en-US" sz="1600" dirty="0"/>
              <a:t>http://www.w3schools.com/</a:t>
            </a:r>
            <a:r>
              <a:rPr lang="en-US" sz="1600" b="1" dirty="0"/>
              <a:t>php</a:t>
            </a:r>
            <a:r>
              <a:rPr lang="en-US" sz="1600" dirty="0"/>
              <a:t>/</a:t>
            </a:r>
            <a:endParaRPr lang="en-US" sz="1568" dirty="0">
              <a:latin typeface="+mj-lt"/>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2435" y="1983735"/>
            <a:ext cx="3970187" cy="3063357"/>
          </a:xfrm>
          <a:prstGeom prst="rect">
            <a:avLst/>
          </a:prstGeom>
        </p:spPr>
      </p:pic>
      <p:sp>
        <p:nvSpPr>
          <p:cNvPr id="10" name="Text Placeholder 2"/>
          <p:cNvSpPr txBox="1">
            <a:spLocks/>
          </p:cNvSpPr>
          <p:nvPr/>
        </p:nvSpPr>
        <p:spPr>
          <a:xfrm>
            <a:off x="358944" y="5942228"/>
            <a:ext cx="5752847" cy="71810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961" dirty="0" smtClean="0">
                <a:latin typeface="+mn-lt"/>
              </a:rPr>
              <a:t>Have you ever heard of Microsoft </a:t>
            </a:r>
            <a:r>
              <a:rPr lang="en-US" sz="1961" dirty="0" err="1" smtClean="0">
                <a:latin typeface="+mn-lt"/>
              </a:rPr>
              <a:t>DreamSpark</a:t>
            </a:r>
            <a:r>
              <a:rPr lang="en-US" sz="1961" dirty="0" smtClean="0">
                <a:latin typeface="+mn-lt"/>
              </a:rPr>
              <a:t> ?</a:t>
            </a:r>
          </a:p>
          <a:p>
            <a:pPr marL="0" indent="0">
              <a:buNone/>
            </a:pPr>
            <a:r>
              <a:rPr lang="en-US" sz="1568" dirty="0"/>
              <a:t>https://www.dreamspark.com/</a:t>
            </a:r>
          </a:p>
        </p:txBody>
      </p:sp>
    </p:spTree>
    <p:extLst>
      <p:ext uri="{BB962C8B-B14F-4D97-AF65-F5344CB8AC3E}">
        <p14:creationId xmlns:p14="http://schemas.microsoft.com/office/powerpoint/2010/main" val="644440391"/>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0223" y="1900753"/>
            <a:ext cx="5932130" cy="2727606"/>
          </a:xfrm>
        </p:spPr>
        <p:txBody>
          <a:bodyPr/>
          <a:lstStyle/>
          <a:p>
            <a:pPr marL="0" indent="0">
              <a:buNone/>
            </a:pPr>
            <a:r>
              <a:rPr lang="en-US" sz="1961" dirty="0" smtClean="0">
                <a:latin typeface="+mn-lt"/>
              </a:rPr>
              <a:t>MySQ</a:t>
            </a:r>
            <a:r>
              <a:rPr lang="en-US" sz="1961" dirty="0">
                <a:latin typeface="+mn-lt"/>
              </a:rPr>
              <a:t>L</a:t>
            </a:r>
            <a:r>
              <a:rPr lang="en-US" sz="1961" dirty="0" smtClean="0">
                <a:latin typeface="+mn-lt"/>
              </a:rPr>
              <a:t> </a:t>
            </a:r>
            <a:r>
              <a:rPr lang="en-US" sz="1961" dirty="0" err="1" smtClean="0">
                <a:latin typeface="+mn-lt"/>
              </a:rPr>
              <a:t>là</a:t>
            </a:r>
            <a:r>
              <a:rPr lang="en-US" sz="1961" dirty="0" smtClean="0">
                <a:latin typeface="+mn-lt"/>
              </a:rPr>
              <a:t> </a:t>
            </a:r>
            <a:r>
              <a:rPr lang="en-US" sz="1961" dirty="0" err="1" smtClean="0">
                <a:latin typeface="+mn-lt"/>
              </a:rPr>
              <a:t>gì</a:t>
            </a:r>
            <a:r>
              <a:rPr lang="en-US" sz="1961" dirty="0" smtClean="0">
                <a:latin typeface="+mn-lt"/>
              </a:rPr>
              <a:t>?</a:t>
            </a:r>
            <a:endParaRPr lang="en-US" sz="1568" dirty="0" smtClean="0"/>
          </a:p>
          <a:p>
            <a:pPr marL="0" indent="0">
              <a:buNone/>
            </a:pPr>
            <a:r>
              <a:rPr lang="en-US" sz="1800" dirty="0" smtClean="0"/>
              <a:t>MySQL </a:t>
            </a:r>
            <a:r>
              <a:rPr lang="en-US" sz="1800" dirty="0" err="1" smtClean="0"/>
              <a:t>là</a:t>
            </a:r>
            <a:r>
              <a:rPr lang="en-US" sz="1800" dirty="0" smtClean="0"/>
              <a:t> </a:t>
            </a:r>
            <a:r>
              <a:rPr lang="en-US" sz="1800" dirty="0" err="1" smtClean="0"/>
              <a:t>một</a:t>
            </a:r>
            <a:r>
              <a:rPr lang="en-US" sz="1800" dirty="0"/>
              <a:t> </a:t>
            </a:r>
            <a:r>
              <a:rPr lang="en-US" sz="1800" dirty="0" err="1" smtClean="0"/>
              <a:t>hệ</a:t>
            </a:r>
            <a:r>
              <a:rPr lang="en-US" sz="1800" dirty="0" smtClean="0"/>
              <a:t> </a:t>
            </a:r>
            <a:r>
              <a:rPr lang="en-US" sz="1800" dirty="0" err="1" smtClean="0"/>
              <a:t>quản</a:t>
            </a:r>
            <a:r>
              <a:rPr lang="en-US" sz="1800" dirty="0" smtClean="0"/>
              <a:t> </a:t>
            </a:r>
            <a:r>
              <a:rPr lang="en-US" sz="1800" dirty="0" err="1" smtClean="0"/>
              <a:t>trị</a:t>
            </a:r>
            <a:r>
              <a:rPr lang="en-US" sz="1800" dirty="0" smtClean="0"/>
              <a:t> </a:t>
            </a:r>
            <a:r>
              <a:rPr lang="en-US" sz="1800" dirty="0" err="1" smtClean="0"/>
              <a:t>cơ</a:t>
            </a:r>
            <a:r>
              <a:rPr lang="en-US" sz="1800" dirty="0" smtClean="0"/>
              <a:t> </a:t>
            </a:r>
            <a:r>
              <a:rPr lang="en-US" sz="1800" dirty="0" err="1" smtClean="0"/>
              <a:t>sở</a:t>
            </a:r>
            <a:r>
              <a:rPr lang="en-US" sz="1800" dirty="0" smtClean="0"/>
              <a:t> </a:t>
            </a:r>
            <a:r>
              <a:rPr lang="en-US" sz="1800" dirty="0" err="1" smtClean="0"/>
              <a:t>dữ</a:t>
            </a:r>
            <a:r>
              <a:rPr lang="en-US" sz="1800" dirty="0" smtClean="0"/>
              <a:t> </a:t>
            </a:r>
            <a:r>
              <a:rPr lang="en-US" sz="1800" dirty="0" err="1" smtClean="0"/>
              <a:t>liệu</a:t>
            </a:r>
            <a:r>
              <a:rPr lang="en-US" sz="1800" dirty="0" smtClean="0"/>
              <a:t> </a:t>
            </a:r>
            <a:r>
              <a:rPr lang="en-US" sz="1800" dirty="0" err="1" smtClean="0"/>
              <a:t>mã</a:t>
            </a:r>
            <a:r>
              <a:rPr lang="en-US" sz="1800" dirty="0" smtClean="0"/>
              <a:t> </a:t>
            </a:r>
            <a:r>
              <a:rPr lang="en-US" sz="1800" dirty="0" err="1" smtClean="0"/>
              <a:t>nguồn</a:t>
            </a:r>
            <a:r>
              <a:rPr lang="en-US" sz="1800" dirty="0" smtClean="0"/>
              <a:t> </a:t>
            </a:r>
            <a:r>
              <a:rPr lang="en-US" sz="1800" dirty="0" err="1" smtClean="0"/>
              <a:t>mở</a:t>
            </a:r>
            <a:r>
              <a:rPr lang="en-US" sz="1800" dirty="0" smtClean="0"/>
              <a:t> </a:t>
            </a:r>
            <a:r>
              <a:rPr lang="en-US" sz="1800" dirty="0" err="1" smtClean="0"/>
              <a:t>cực</a:t>
            </a:r>
            <a:r>
              <a:rPr lang="en-US" sz="1800" dirty="0" smtClean="0"/>
              <a:t> </a:t>
            </a:r>
            <a:r>
              <a:rPr lang="en-US" sz="1800" dirty="0" err="1" smtClean="0"/>
              <a:t>kỳ</a:t>
            </a:r>
            <a:r>
              <a:rPr lang="en-US" sz="1800" dirty="0" smtClean="0"/>
              <a:t> </a:t>
            </a:r>
            <a:r>
              <a:rPr lang="en-US" sz="1800" dirty="0" err="1" smtClean="0"/>
              <a:t>phổ</a:t>
            </a:r>
            <a:r>
              <a:rPr lang="en-US" sz="1800" dirty="0" smtClean="0"/>
              <a:t> </a:t>
            </a:r>
            <a:r>
              <a:rPr lang="en-US" sz="1800" dirty="0" err="1" smtClean="0"/>
              <a:t>biến</a:t>
            </a:r>
            <a:endParaRPr lang="en-US" sz="1800" dirty="0"/>
          </a:p>
          <a:p>
            <a:pPr marL="0" indent="0">
              <a:buNone/>
            </a:pPr>
            <a:endParaRPr lang="en-US" sz="1800" dirty="0"/>
          </a:p>
          <a:p>
            <a:pPr marL="0" indent="0">
              <a:buNone/>
            </a:pPr>
            <a:r>
              <a:rPr lang="en-US" sz="1800" dirty="0" err="1" smtClean="0"/>
              <a:t>Phiên</a:t>
            </a:r>
            <a:r>
              <a:rPr lang="en-US" sz="1800" dirty="0" smtClean="0"/>
              <a:t> </a:t>
            </a:r>
            <a:r>
              <a:rPr lang="en-US" sz="1800" dirty="0" err="1" smtClean="0"/>
              <a:t>bản</a:t>
            </a:r>
            <a:r>
              <a:rPr lang="en-US" sz="1800" dirty="0" smtClean="0"/>
              <a:t> </a:t>
            </a:r>
            <a:r>
              <a:rPr lang="en-US" sz="1800" dirty="0" err="1" smtClean="0"/>
              <a:t>đầu</a:t>
            </a:r>
            <a:r>
              <a:rPr lang="en-US" sz="1800" dirty="0" smtClean="0"/>
              <a:t> </a:t>
            </a:r>
            <a:r>
              <a:rPr lang="en-US" sz="1800" dirty="0" err="1" smtClean="0"/>
              <a:t>tiên</a:t>
            </a:r>
            <a:r>
              <a:rPr lang="en-US" sz="1800" dirty="0" smtClean="0"/>
              <a:t> </a:t>
            </a:r>
            <a:r>
              <a:rPr lang="en-US" sz="1800" dirty="0" err="1" smtClean="0"/>
              <a:t>được</a:t>
            </a:r>
            <a:r>
              <a:rPr lang="en-US" sz="1800" dirty="0" smtClean="0"/>
              <a:t> </a:t>
            </a:r>
            <a:r>
              <a:rPr lang="en-US" sz="1800" dirty="0" err="1" smtClean="0"/>
              <a:t>phát</a:t>
            </a:r>
            <a:r>
              <a:rPr lang="en-US" sz="1800" dirty="0" smtClean="0"/>
              <a:t> </a:t>
            </a:r>
            <a:r>
              <a:rPr lang="en-US" sz="1800" dirty="0" err="1" smtClean="0"/>
              <a:t>hành</a:t>
            </a:r>
            <a:r>
              <a:rPr lang="en-US" sz="1800" dirty="0" smtClean="0"/>
              <a:t> </a:t>
            </a:r>
            <a:r>
              <a:rPr lang="en-US" sz="1800" dirty="0" err="1" smtClean="0"/>
              <a:t>vào</a:t>
            </a:r>
            <a:r>
              <a:rPr lang="en-US" sz="1800" dirty="0" smtClean="0"/>
              <a:t> </a:t>
            </a:r>
            <a:r>
              <a:rPr lang="en-US" sz="1800" dirty="0" err="1" smtClean="0"/>
              <a:t>ngày</a:t>
            </a:r>
            <a:r>
              <a:rPr lang="en-US" sz="1800" dirty="0" smtClean="0"/>
              <a:t> 23/5/1995, </a:t>
            </a:r>
            <a:r>
              <a:rPr lang="en-US" sz="1800" dirty="0" err="1" smtClean="0"/>
              <a:t>phiên</a:t>
            </a:r>
            <a:r>
              <a:rPr lang="en-US" sz="1800" dirty="0" smtClean="0"/>
              <a:t> </a:t>
            </a:r>
            <a:r>
              <a:rPr lang="en-US" sz="1800" dirty="0" err="1" smtClean="0"/>
              <a:t>bản</a:t>
            </a:r>
            <a:r>
              <a:rPr lang="en-US" sz="1800" dirty="0" smtClean="0"/>
              <a:t> </a:t>
            </a:r>
            <a:r>
              <a:rPr lang="en-US" sz="1800" dirty="0" err="1" smtClean="0"/>
              <a:t>mới</a:t>
            </a:r>
            <a:r>
              <a:rPr lang="en-US" sz="1800" dirty="0" smtClean="0"/>
              <a:t> </a:t>
            </a:r>
            <a:r>
              <a:rPr lang="en-US" sz="1800" dirty="0" err="1" smtClean="0"/>
              <a:t>nhất</a:t>
            </a:r>
            <a:r>
              <a:rPr lang="en-US" sz="1800" dirty="0" smtClean="0"/>
              <a:t> </a:t>
            </a:r>
            <a:r>
              <a:rPr lang="en-US" sz="1800" dirty="0" err="1" smtClean="0"/>
              <a:t>là</a:t>
            </a:r>
            <a:r>
              <a:rPr lang="en-US" sz="1800" dirty="0" smtClean="0"/>
              <a:t> 5.7.14 </a:t>
            </a:r>
            <a:r>
              <a:rPr lang="en-US" sz="1800" dirty="0" err="1" smtClean="0"/>
              <a:t>ra</a:t>
            </a:r>
            <a:r>
              <a:rPr lang="en-US" sz="1800" dirty="0" smtClean="0"/>
              <a:t> </a:t>
            </a:r>
            <a:r>
              <a:rPr lang="en-US" sz="1800" dirty="0" err="1" smtClean="0"/>
              <a:t>mắt</a:t>
            </a:r>
            <a:r>
              <a:rPr lang="en-US" sz="1800" dirty="0" smtClean="0"/>
              <a:t> </a:t>
            </a:r>
            <a:r>
              <a:rPr lang="en-US" sz="1800" dirty="0" err="1" smtClean="0"/>
              <a:t>vào</a:t>
            </a:r>
            <a:r>
              <a:rPr lang="en-US" sz="1800" dirty="0" smtClean="0"/>
              <a:t> 29/7/2016</a:t>
            </a:r>
          </a:p>
          <a:p>
            <a:pPr marL="0" indent="0">
              <a:buNone/>
            </a:pPr>
            <a:endParaRPr lang="en-US" sz="1800" dirty="0"/>
          </a:p>
          <a:p>
            <a:pPr marL="0" indent="0">
              <a:buNone/>
            </a:pPr>
            <a:r>
              <a:rPr lang="en-US" sz="1800" dirty="0" err="1" smtClean="0"/>
              <a:t>Bạn</a:t>
            </a:r>
            <a:r>
              <a:rPr lang="en-US" sz="1800" dirty="0" smtClean="0"/>
              <a:t> </a:t>
            </a:r>
            <a:r>
              <a:rPr lang="en-US" sz="1800" dirty="0" err="1" smtClean="0"/>
              <a:t>có</a:t>
            </a:r>
            <a:r>
              <a:rPr lang="en-US" sz="1800" dirty="0" smtClean="0"/>
              <a:t> </a:t>
            </a:r>
            <a:r>
              <a:rPr lang="en-US" sz="1800" dirty="0" err="1" smtClean="0"/>
              <a:t>thể</a:t>
            </a:r>
            <a:r>
              <a:rPr lang="en-US" sz="1800" dirty="0" smtClean="0"/>
              <a:t> </a:t>
            </a:r>
            <a:r>
              <a:rPr lang="en-US" sz="1800" dirty="0" err="1" smtClean="0"/>
              <a:t>dễ</a:t>
            </a:r>
            <a:r>
              <a:rPr lang="en-US" sz="1800" dirty="0" smtClean="0"/>
              <a:t> </a:t>
            </a:r>
            <a:r>
              <a:rPr lang="en-US" sz="1800" dirty="0" err="1" smtClean="0"/>
              <a:t>dàng</a:t>
            </a:r>
            <a:r>
              <a:rPr lang="en-US" sz="1800" dirty="0" smtClean="0"/>
              <a:t> </a:t>
            </a:r>
            <a:r>
              <a:rPr lang="en-US" sz="1800" dirty="0" err="1" smtClean="0"/>
              <a:t>tạo</a:t>
            </a:r>
            <a:r>
              <a:rPr lang="en-US" sz="1800" dirty="0" smtClean="0"/>
              <a:t> </a:t>
            </a:r>
            <a:r>
              <a:rPr lang="en-US" sz="1800" dirty="0" err="1" smtClean="0"/>
              <a:t>một</a:t>
            </a:r>
            <a:r>
              <a:rPr lang="en-US" sz="1800" dirty="0" smtClean="0"/>
              <a:t> MySQL server </a:t>
            </a:r>
            <a:r>
              <a:rPr lang="en-US" sz="1800" dirty="0" err="1" smtClean="0"/>
              <a:t>trên</a:t>
            </a:r>
            <a:r>
              <a:rPr lang="en-US" sz="1800" dirty="0" smtClean="0"/>
              <a:t> Azure </a:t>
            </a:r>
            <a:r>
              <a:rPr lang="en-US" sz="1800" dirty="0" err="1" smtClean="0"/>
              <a:t>hoàn</a:t>
            </a:r>
            <a:r>
              <a:rPr lang="en-US" sz="1800" dirty="0" smtClean="0"/>
              <a:t> </a:t>
            </a:r>
            <a:r>
              <a:rPr lang="en-US" sz="1800" dirty="0" err="1" smtClean="0"/>
              <a:t>toàn</a:t>
            </a:r>
            <a:r>
              <a:rPr lang="en-US" sz="1800" dirty="0" smtClean="0"/>
              <a:t> </a:t>
            </a:r>
            <a:r>
              <a:rPr lang="en-US" sz="1800" dirty="0" err="1" smtClean="0"/>
              <a:t>miễn</a:t>
            </a:r>
            <a:r>
              <a:rPr lang="en-US" sz="1800" dirty="0" smtClean="0"/>
              <a:t> </a:t>
            </a:r>
            <a:r>
              <a:rPr lang="en-US" sz="1800" dirty="0" err="1" smtClean="0"/>
              <a:t>phí</a:t>
            </a:r>
            <a:r>
              <a:rPr lang="en-US" sz="1800" dirty="0" smtClean="0"/>
              <a:t> qua </a:t>
            </a:r>
            <a:r>
              <a:rPr lang="en-US" sz="1800" dirty="0" err="1" smtClean="0"/>
              <a:t>tài</a:t>
            </a:r>
            <a:r>
              <a:rPr lang="en-US" sz="1800" dirty="0" smtClean="0"/>
              <a:t> </a:t>
            </a:r>
            <a:r>
              <a:rPr lang="en-US" sz="1800" dirty="0" err="1" smtClean="0"/>
              <a:t>khoản</a:t>
            </a:r>
            <a:r>
              <a:rPr lang="en-US" sz="1800" dirty="0" smtClean="0"/>
              <a:t> </a:t>
            </a:r>
            <a:r>
              <a:rPr lang="en-US" sz="1800" dirty="0" err="1" smtClean="0"/>
              <a:t>DreamSpark</a:t>
            </a:r>
            <a:endParaRPr lang="en-US" sz="1765" dirty="0"/>
          </a:p>
        </p:txBody>
      </p:sp>
      <p:sp>
        <p:nvSpPr>
          <p:cNvPr id="2" name="Title 1"/>
          <p:cNvSpPr>
            <a:spLocks noGrp="1"/>
          </p:cNvSpPr>
          <p:nvPr>
            <p:ph type="title"/>
          </p:nvPr>
        </p:nvSpPr>
        <p:spPr/>
        <p:txBody>
          <a:bodyPr/>
          <a:lstStyle/>
          <a:p>
            <a:r>
              <a:rPr lang="en-US" dirty="0" smtClean="0"/>
              <a:t>PHP &amp; MySQL</a:t>
            </a:r>
            <a:endParaRPr lang="en-US" sz="3920" dirty="0">
              <a:gradFill>
                <a:gsLst>
                  <a:gs pos="10101">
                    <a:schemeClr val="tx1"/>
                  </a:gs>
                  <a:gs pos="54000">
                    <a:schemeClr val="tx1"/>
                  </a:gs>
                </a:gsLst>
                <a:lin ang="5400000" scaled="0"/>
              </a:gradFill>
            </a:endParaRPr>
          </a:p>
        </p:txBody>
      </p:sp>
      <p:sp>
        <p:nvSpPr>
          <p:cNvPr id="4" name="Rectangle 3"/>
          <p:cNvSpPr/>
          <p:nvPr/>
        </p:nvSpPr>
        <p:spPr>
          <a:xfrm>
            <a:off x="358944" y="1084070"/>
            <a:ext cx="10580895" cy="363946"/>
          </a:xfrm>
          <a:prstGeom prst="rect">
            <a:avLst/>
          </a:prstGeom>
        </p:spPr>
        <p:txBody>
          <a:bodyPr wrap="square">
            <a:spAutoFit/>
          </a:bodyPr>
          <a:lstStyle/>
          <a:p>
            <a:r>
              <a:rPr lang="en-US" sz="1765" dirty="0" smtClean="0"/>
              <a:t>MySQL is an open-source relational database management system for proprietary use</a:t>
            </a:r>
            <a:endParaRPr lang="en-US" sz="1765" dirty="0"/>
          </a:p>
        </p:txBody>
      </p:sp>
      <p:sp>
        <p:nvSpPr>
          <p:cNvPr id="8" name="Text Placeholder 2"/>
          <p:cNvSpPr txBox="1">
            <a:spLocks/>
          </p:cNvSpPr>
          <p:nvPr/>
        </p:nvSpPr>
        <p:spPr>
          <a:xfrm>
            <a:off x="358944" y="5280600"/>
            <a:ext cx="5752847" cy="71804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961" dirty="0" smtClean="0">
                <a:latin typeface="+mn-lt"/>
              </a:rPr>
              <a:t>Visit the Developer’s official Website</a:t>
            </a:r>
            <a:endParaRPr lang="en-US" sz="1961" dirty="0">
              <a:latin typeface="+mn-lt"/>
            </a:endParaRPr>
          </a:p>
          <a:p>
            <a:pPr marL="0" indent="0">
              <a:buNone/>
            </a:pPr>
            <a:endParaRPr lang="en-US" sz="1568" dirty="0"/>
          </a:p>
        </p:txBody>
      </p:sp>
      <p:sp>
        <p:nvSpPr>
          <p:cNvPr id="5" name="Rectangle 4"/>
          <p:cNvSpPr/>
          <p:nvPr/>
        </p:nvSpPr>
        <p:spPr>
          <a:xfrm>
            <a:off x="433894" y="5577339"/>
            <a:ext cx="2333716" cy="338554"/>
          </a:xfrm>
          <a:prstGeom prst="rect">
            <a:avLst/>
          </a:prstGeom>
        </p:spPr>
        <p:txBody>
          <a:bodyPr wrap="none">
            <a:spAutoFit/>
          </a:bodyPr>
          <a:lstStyle/>
          <a:p>
            <a:r>
              <a:rPr lang="en-US" sz="1600" dirty="0"/>
              <a:t>http://www.</a:t>
            </a:r>
            <a:r>
              <a:rPr lang="en-US" sz="1600" b="1" dirty="0"/>
              <a:t>mysql</a:t>
            </a:r>
            <a:r>
              <a:rPr lang="en-US" sz="1600" dirty="0"/>
              <a:t>.com/</a:t>
            </a:r>
            <a:endParaRPr lang="en-US" sz="1568" dirty="0">
              <a:latin typeface="+mj-lt"/>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2435" y="1983735"/>
            <a:ext cx="3970187" cy="3063357"/>
          </a:xfrm>
          <a:prstGeom prst="rect">
            <a:avLst/>
          </a:prstGeom>
        </p:spPr>
      </p:pic>
      <p:sp>
        <p:nvSpPr>
          <p:cNvPr id="10" name="Text Placeholder 2"/>
          <p:cNvSpPr txBox="1">
            <a:spLocks/>
          </p:cNvSpPr>
          <p:nvPr/>
        </p:nvSpPr>
        <p:spPr>
          <a:xfrm>
            <a:off x="358944" y="5867041"/>
            <a:ext cx="5752847" cy="71810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961" dirty="0" smtClean="0">
                <a:latin typeface="+mn-lt"/>
              </a:rPr>
              <a:t>Learn more about SQL</a:t>
            </a:r>
          </a:p>
          <a:p>
            <a:pPr marL="0" indent="0">
              <a:buNone/>
            </a:pPr>
            <a:r>
              <a:rPr lang="en-US" sz="1568" dirty="0"/>
              <a:t>http://www.w3schools.com/</a:t>
            </a:r>
            <a:r>
              <a:rPr lang="en-US" sz="1568" b="1" dirty="0"/>
              <a:t>sql</a:t>
            </a:r>
            <a:r>
              <a:rPr lang="en-US" sz="1568" dirty="0"/>
              <a:t>/</a:t>
            </a:r>
          </a:p>
        </p:txBody>
      </p:sp>
    </p:spTree>
    <p:extLst>
      <p:ext uri="{BB962C8B-B14F-4D97-AF65-F5344CB8AC3E}">
        <p14:creationId xmlns:p14="http://schemas.microsoft.com/office/powerpoint/2010/main" val="3513153216"/>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8872"/>
            <a:ext cx="11106686" cy="999313"/>
          </a:xfrm>
        </p:spPr>
        <p:txBody>
          <a:bodyPr/>
          <a:lstStyle/>
          <a:p>
            <a:r>
              <a:rPr lang="en-US" dirty="0" smtClean="0"/>
              <a:t>WordPress </a:t>
            </a:r>
            <a:endParaRPr lang="en-US" dirty="0"/>
          </a:p>
        </p:txBody>
      </p:sp>
    </p:spTree>
    <p:extLst>
      <p:ext uri="{BB962C8B-B14F-4D97-AF65-F5344CB8AC3E}">
        <p14:creationId xmlns:p14="http://schemas.microsoft.com/office/powerpoint/2010/main" val="96781264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WordPress</a:t>
            </a:r>
            <a:endParaRPr lang="en-US" dirty="0"/>
          </a:p>
        </p:txBody>
      </p:sp>
      <p:sp>
        <p:nvSpPr>
          <p:cNvPr id="4" name="TextBox 3"/>
          <p:cNvSpPr txBox="1"/>
          <p:nvPr/>
        </p:nvSpPr>
        <p:spPr>
          <a:xfrm>
            <a:off x="264973" y="1478687"/>
            <a:ext cx="5006485" cy="561207"/>
          </a:xfrm>
          <a:prstGeom prst="rect">
            <a:avLst/>
          </a:prstGeom>
          <a:noFill/>
        </p:spPr>
        <p:txBody>
          <a:bodyPr wrap="none" lIns="179285" tIns="143428" rIns="179285" bIns="143428" rtlCol="0">
            <a:spAutoFit/>
          </a:bodyPr>
          <a:lstStyle/>
          <a:p>
            <a:pPr>
              <a:lnSpc>
                <a:spcPct val="90000"/>
              </a:lnSpc>
              <a:spcAft>
                <a:spcPts val="588"/>
              </a:spcAft>
            </a:pPr>
            <a:r>
              <a:rPr lang="en-US" sz="1961" b="1" dirty="0" err="1" smtClean="0">
                <a:gradFill>
                  <a:gsLst>
                    <a:gs pos="2917">
                      <a:schemeClr val="tx1"/>
                    </a:gs>
                    <a:gs pos="30000">
                      <a:schemeClr val="tx1"/>
                    </a:gs>
                  </a:gsLst>
                  <a:lin ang="5400000" scaled="0"/>
                </a:gradFill>
                <a:latin typeface="Microsoft YaHei" charset="0"/>
                <a:ea typeface="Microsoft YaHei" charset="0"/>
                <a:cs typeface="Microsoft YaHei" charset="0"/>
              </a:rPr>
              <a:t>Tại</a:t>
            </a:r>
            <a:r>
              <a:rPr lang="en-US" sz="1961" b="1" dirty="0" smtClean="0">
                <a:gradFill>
                  <a:gsLst>
                    <a:gs pos="2917">
                      <a:schemeClr val="tx1"/>
                    </a:gs>
                    <a:gs pos="30000">
                      <a:schemeClr val="tx1"/>
                    </a:gs>
                  </a:gsLst>
                  <a:lin ang="5400000" scaled="0"/>
                </a:gradFill>
                <a:latin typeface="Microsoft YaHei" charset="0"/>
                <a:ea typeface="Microsoft YaHei" charset="0"/>
                <a:cs typeface="Microsoft YaHei" charset="0"/>
              </a:rPr>
              <a:t> </a:t>
            </a:r>
            <a:r>
              <a:rPr lang="en-US" sz="1961" b="1" dirty="0" err="1" smtClean="0">
                <a:gradFill>
                  <a:gsLst>
                    <a:gs pos="2917">
                      <a:schemeClr val="tx1"/>
                    </a:gs>
                    <a:gs pos="30000">
                      <a:schemeClr val="tx1"/>
                    </a:gs>
                  </a:gsLst>
                  <a:lin ang="5400000" scaled="0"/>
                </a:gradFill>
                <a:latin typeface="Microsoft YaHei" charset="0"/>
                <a:ea typeface="Microsoft YaHei" charset="0"/>
                <a:cs typeface="Microsoft YaHei" charset="0"/>
              </a:rPr>
              <a:t>sao</a:t>
            </a:r>
            <a:r>
              <a:rPr lang="en-US" sz="1961" b="1" dirty="0" smtClean="0">
                <a:gradFill>
                  <a:gsLst>
                    <a:gs pos="2917">
                      <a:schemeClr val="tx1"/>
                    </a:gs>
                    <a:gs pos="30000">
                      <a:schemeClr val="tx1"/>
                    </a:gs>
                  </a:gsLst>
                  <a:lin ang="5400000" scaled="0"/>
                </a:gradFill>
                <a:latin typeface="Microsoft YaHei" charset="0"/>
                <a:ea typeface="Microsoft YaHei" charset="0"/>
                <a:cs typeface="Microsoft YaHei" charset="0"/>
              </a:rPr>
              <a:t> </a:t>
            </a:r>
            <a:r>
              <a:rPr lang="en-US" sz="1961" b="1" dirty="0" err="1" smtClean="0">
                <a:gradFill>
                  <a:gsLst>
                    <a:gs pos="2917">
                      <a:schemeClr val="tx1"/>
                    </a:gs>
                    <a:gs pos="30000">
                      <a:schemeClr val="tx1"/>
                    </a:gs>
                  </a:gsLst>
                  <a:lin ang="5400000" scaled="0"/>
                </a:gradFill>
                <a:latin typeface="Microsoft YaHei" charset="0"/>
                <a:ea typeface="Microsoft YaHei" charset="0"/>
                <a:cs typeface="Microsoft YaHei" charset="0"/>
              </a:rPr>
              <a:t>bạn</a:t>
            </a:r>
            <a:r>
              <a:rPr lang="en-US" sz="1961" b="1" dirty="0" smtClean="0">
                <a:gradFill>
                  <a:gsLst>
                    <a:gs pos="2917">
                      <a:schemeClr val="tx1"/>
                    </a:gs>
                    <a:gs pos="30000">
                      <a:schemeClr val="tx1"/>
                    </a:gs>
                  </a:gsLst>
                  <a:lin ang="5400000" scaled="0"/>
                </a:gradFill>
                <a:latin typeface="Microsoft YaHei" charset="0"/>
                <a:ea typeface="Microsoft YaHei" charset="0"/>
                <a:cs typeface="Microsoft YaHei" charset="0"/>
              </a:rPr>
              <a:t> </a:t>
            </a:r>
            <a:r>
              <a:rPr lang="en-US" sz="1961" b="1" dirty="0" err="1" smtClean="0">
                <a:gradFill>
                  <a:gsLst>
                    <a:gs pos="2917">
                      <a:schemeClr val="tx1"/>
                    </a:gs>
                    <a:gs pos="30000">
                      <a:schemeClr val="tx1"/>
                    </a:gs>
                  </a:gsLst>
                  <a:lin ang="5400000" scaled="0"/>
                </a:gradFill>
                <a:latin typeface="Microsoft YaHei" charset="0"/>
                <a:ea typeface="Microsoft YaHei" charset="0"/>
                <a:cs typeface="Microsoft YaHei" charset="0"/>
              </a:rPr>
              <a:t>nên</a:t>
            </a:r>
            <a:r>
              <a:rPr lang="en-US" sz="1961" b="1" dirty="0" smtClean="0">
                <a:gradFill>
                  <a:gsLst>
                    <a:gs pos="2917">
                      <a:schemeClr val="tx1"/>
                    </a:gs>
                    <a:gs pos="30000">
                      <a:schemeClr val="tx1"/>
                    </a:gs>
                  </a:gsLst>
                  <a:lin ang="5400000" scaled="0"/>
                </a:gradFill>
                <a:latin typeface="Microsoft YaHei" charset="0"/>
                <a:ea typeface="Microsoft YaHei" charset="0"/>
                <a:cs typeface="Microsoft YaHei" charset="0"/>
              </a:rPr>
              <a:t> </a:t>
            </a:r>
            <a:r>
              <a:rPr lang="en-US" sz="1961" b="1" dirty="0" err="1" smtClean="0">
                <a:gradFill>
                  <a:gsLst>
                    <a:gs pos="2917">
                      <a:schemeClr val="tx1"/>
                    </a:gs>
                    <a:gs pos="30000">
                      <a:schemeClr val="tx1"/>
                    </a:gs>
                  </a:gsLst>
                  <a:lin ang="5400000" scaled="0"/>
                </a:gradFill>
                <a:latin typeface="Microsoft YaHei" charset="0"/>
                <a:ea typeface="Microsoft YaHei" charset="0"/>
                <a:cs typeface="Microsoft YaHei" charset="0"/>
              </a:rPr>
              <a:t>sử</a:t>
            </a:r>
            <a:r>
              <a:rPr lang="en-US" sz="1961" b="1" dirty="0" smtClean="0">
                <a:gradFill>
                  <a:gsLst>
                    <a:gs pos="2917">
                      <a:schemeClr val="tx1"/>
                    </a:gs>
                    <a:gs pos="30000">
                      <a:schemeClr val="tx1"/>
                    </a:gs>
                  </a:gsLst>
                  <a:lin ang="5400000" scaled="0"/>
                </a:gradFill>
                <a:latin typeface="Microsoft YaHei" charset="0"/>
                <a:ea typeface="Microsoft YaHei" charset="0"/>
                <a:cs typeface="Microsoft YaHei" charset="0"/>
              </a:rPr>
              <a:t> </a:t>
            </a:r>
            <a:r>
              <a:rPr lang="en-US" sz="1961" b="1" dirty="0" err="1" smtClean="0">
                <a:gradFill>
                  <a:gsLst>
                    <a:gs pos="2917">
                      <a:schemeClr val="tx1"/>
                    </a:gs>
                    <a:gs pos="30000">
                      <a:schemeClr val="tx1"/>
                    </a:gs>
                  </a:gsLst>
                  <a:lin ang="5400000" scaled="0"/>
                </a:gradFill>
                <a:latin typeface="Microsoft YaHei" charset="0"/>
                <a:ea typeface="Microsoft YaHei" charset="0"/>
                <a:cs typeface="Microsoft YaHei" charset="0"/>
              </a:rPr>
              <a:t>dụng</a:t>
            </a:r>
            <a:r>
              <a:rPr lang="en-US" sz="1961" b="1" dirty="0" smtClean="0">
                <a:gradFill>
                  <a:gsLst>
                    <a:gs pos="2917">
                      <a:schemeClr val="tx1"/>
                    </a:gs>
                    <a:gs pos="30000">
                      <a:schemeClr val="tx1"/>
                    </a:gs>
                  </a:gsLst>
                  <a:lin ang="5400000" scaled="0"/>
                </a:gradFill>
                <a:latin typeface="Microsoft YaHei" charset="0"/>
                <a:ea typeface="Microsoft YaHei" charset="0"/>
                <a:cs typeface="Microsoft YaHei" charset="0"/>
              </a:rPr>
              <a:t> </a:t>
            </a:r>
            <a:r>
              <a:rPr lang="en-US" sz="1961" b="1" dirty="0" err="1" smtClean="0">
                <a:gradFill>
                  <a:gsLst>
                    <a:gs pos="2917">
                      <a:schemeClr val="tx1"/>
                    </a:gs>
                    <a:gs pos="30000">
                      <a:schemeClr val="tx1"/>
                    </a:gs>
                  </a:gsLst>
                  <a:lin ang="5400000" scaled="0"/>
                </a:gradFill>
                <a:latin typeface="Microsoft YaHei" charset="0"/>
                <a:ea typeface="Microsoft YaHei" charset="0"/>
                <a:cs typeface="Microsoft YaHei" charset="0"/>
              </a:rPr>
              <a:t>Wordpress</a:t>
            </a:r>
            <a:r>
              <a:rPr lang="en-US" sz="1961" b="1" dirty="0" smtClean="0">
                <a:gradFill>
                  <a:gsLst>
                    <a:gs pos="2917">
                      <a:schemeClr val="tx1"/>
                    </a:gs>
                    <a:gs pos="30000">
                      <a:schemeClr val="tx1"/>
                    </a:gs>
                  </a:gsLst>
                  <a:lin ang="5400000" scaled="0"/>
                </a:gradFill>
                <a:latin typeface="Microsoft YaHei" charset="0"/>
                <a:ea typeface="Microsoft YaHei" charset="0"/>
                <a:cs typeface="Microsoft YaHei" charset="0"/>
              </a:rPr>
              <a:t> ?</a:t>
            </a:r>
            <a:endParaRPr lang="en-US" sz="1961" b="1" dirty="0">
              <a:gradFill>
                <a:gsLst>
                  <a:gs pos="2917">
                    <a:schemeClr val="tx1"/>
                  </a:gs>
                  <a:gs pos="30000">
                    <a:schemeClr val="tx1"/>
                  </a:gs>
                </a:gsLst>
                <a:lin ang="5400000" scaled="0"/>
              </a:gradFill>
              <a:latin typeface="Microsoft YaHei" charset="0"/>
              <a:ea typeface="Microsoft YaHei" charset="0"/>
              <a:cs typeface="Microsoft YaHei" charset="0"/>
            </a:endParaRPr>
          </a:p>
        </p:txBody>
      </p:sp>
      <p:sp>
        <p:nvSpPr>
          <p:cNvPr id="5" name="TextBox 4"/>
          <p:cNvSpPr txBox="1"/>
          <p:nvPr/>
        </p:nvSpPr>
        <p:spPr>
          <a:xfrm>
            <a:off x="264973" y="2263661"/>
            <a:ext cx="5199207" cy="4481061"/>
          </a:xfrm>
          <a:prstGeom prst="rect">
            <a:avLst/>
          </a:prstGeom>
          <a:noFill/>
        </p:spPr>
        <p:txBody>
          <a:bodyPr wrap="square" lIns="179285" tIns="143428" rIns="179285" bIns="143428" rtlCol="0">
            <a:spAutoFit/>
          </a:bodyPr>
          <a:lstStyle/>
          <a:p>
            <a:pPr>
              <a:lnSpc>
                <a:spcPct val="90000"/>
              </a:lnSpc>
              <a:spcAft>
                <a:spcPts val="588"/>
              </a:spcAft>
            </a:pP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Mã</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nguồn</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mở</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hoàn</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toàn</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miễn</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phí</a:t>
            </a:r>
            <a:endParaRPr lang="en-US" sz="1765" dirty="0" smtClean="0">
              <a:gradFill>
                <a:gsLst>
                  <a:gs pos="2917">
                    <a:schemeClr val="tx1"/>
                  </a:gs>
                  <a:gs pos="30000">
                    <a:schemeClr val="tx1"/>
                  </a:gs>
                </a:gsLst>
                <a:lin ang="5400000" scaled="0"/>
              </a:gradFill>
              <a:latin typeface="+mj-lt"/>
            </a:endParaRPr>
          </a:p>
          <a:p>
            <a:pPr>
              <a:lnSpc>
                <a:spcPct val="90000"/>
              </a:lnSpc>
              <a:spcAft>
                <a:spcPts val="588"/>
              </a:spcAft>
            </a:pPr>
            <a:endParaRPr lang="en-US" sz="1765" dirty="0">
              <a:gradFill>
                <a:gsLst>
                  <a:gs pos="2917">
                    <a:schemeClr val="tx1"/>
                  </a:gs>
                  <a:gs pos="30000">
                    <a:schemeClr val="tx1"/>
                  </a:gs>
                </a:gsLst>
                <a:lin ang="5400000" scaled="0"/>
              </a:gradFill>
              <a:latin typeface="+mj-lt"/>
            </a:endParaRPr>
          </a:p>
          <a:p>
            <a:pPr>
              <a:lnSpc>
                <a:spcPct val="90000"/>
              </a:lnSpc>
              <a:spcAft>
                <a:spcPts val="588"/>
              </a:spcAft>
            </a:pP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Cộng</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đồng</a:t>
            </a:r>
            <a:r>
              <a:rPr lang="en-US" sz="1765" dirty="0" smtClean="0">
                <a:gradFill>
                  <a:gsLst>
                    <a:gs pos="2917">
                      <a:schemeClr val="tx1"/>
                    </a:gs>
                    <a:gs pos="30000">
                      <a:schemeClr val="tx1"/>
                    </a:gs>
                  </a:gsLst>
                  <a:lin ang="5400000" scaled="0"/>
                </a:gradFill>
                <a:latin typeface="+mj-lt"/>
              </a:rPr>
              <a:t> Developers </a:t>
            </a:r>
            <a:r>
              <a:rPr lang="en-US" sz="1765" dirty="0" err="1" smtClean="0">
                <a:gradFill>
                  <a:gsLst>
                    <a:gs pos="2917">
                      <a:schemeClr val="tx1"/>
                    </a:gs>
                    <a:gs pos="30000">
                      <a:schemeClr val="tx1"/>
                    </a:gs>
                  </a:gsLst>
                  <a:lin ang="5400000" scaled="0"/>
                </a:gradFill>
                <a:latin typeface="+mj-lt"/>
              </a:rPr>
              <a:t>mạnh</a:t>
            </a:r>
            <a:endParaRPr lang="en-US" sz="1765" dirty="0" smtClean="0">
              <a:gradFill>
                <a:gsLst>
                  <a:gs pos="2917">
                    <a:schemeClr val="tx1"/>
                  </a:gs>
                  <a:gs pos="30000">
                    <a:schemeClr val="tx1"/>
                  </a:gs>
                </a:gsLst>
                <a:lin ang="5400000" scaled="0"/>
              </a:gradFill>
              <a:latin typeface="+mj-lt"/>
            </a:endParaRPr>
          </a:p>
          <a:p>
            <a:pPr>
              <a:lnSpc>
                <a:spcPct val="90000"/>
              </a:lnSpc>
              <a:spcAft>
                <a:spcPts val="588"/>
              </a:spcAft>
            </a:pPr>
            <a:endParaRPr lang="en-US" sz="1765" dirty="0">
              <a:gradFill>
                <a:gsLst>
                  <a:gs pos="2917">
                    <a:schemeClr val="tx1"/>
                  </a:gs>
                  <a:gs pos="30000">
                    <a:schemeClr val="tx1"/>
                  </a:gs>
                </a:gsLst>
                <a:lin ang="5400000" scaled="0"/>
              </a:gradFill>
              <a:latin typeface="+mj-lt"/>
            </a:endParaRPr>
          </a:p>
          <a:p>
            <a:pPr>
              <a:lnSpc>
                <a:spcPct val="90000"/>
              </a:lnSpc>
              <a:spcAft>
                <a:spcPts val="588"/>
              </a:spcAft>
            </a:pP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Dễ</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dàng</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cài</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đặt</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quản</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lý</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nâng</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cấp</a:t>
            </a:r>
            <a:endParaRPr lang="en-US" sz="1765" dirty="0">
              <a:gradFill>
                <a:gsLst>
                  <a:gs pos="2917">
                    <a:schemeClr val="tx1"/>
                  </a:gs>
                  <a:gs pos="30000">
                    <a:schemeClr val="tx1"/>
                  </a:gs>
                </a:gsLst>
                <a:lin ang="5400000" scaled="0"/>
              </a:gradFill>
              <a:latin typeface="+mj-lt"/>
            </a:endParaRPr>
          </a:p>
          <a:p>
            <a:pPr>
              <a:lnSpc>
                <a:spcPct val="90000"/>
              </a:lnSpc>
              <a:spcAft>
                <a:spcPts val="588"/>
              </a:spcAft>
            </a:pPr>
            <a:endParaRPr lang="en-US" sz="1765" dirty="0">
              <a:gradFill>
                <a:gsLst>
                  <a:gs pos="2917">
                    <a:schemeClr val="tx1"/>
                  </a:gs>
                  <a:gs pos="30000">
                    <a:schemeClr val="tx1"/>
                  </a:gs>
                </a:gsLst>
                <a:lin ang="5400000" scaled="0"/>
              </a:gradFill>
              <a:latin typeface="+mj-lt"/>
            </a:endParaRPr>
          </a:p>
          <a:p>
            <a:pPr>
              <a:lnSpc>
                <a:spcPct val="90000"/>
              </a:lnSpc>
              <a:spcAft>
                <a:spcPts val="588"/>
              </a:spcAft>
            </a:pP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Ăn</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toàn</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và</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bảo</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mật</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cao</a:t>
            </a:r>
            <a:endParaRPr lang="en-US" sz="1765" dirty="0" smtClean="0">
              <a:gradFill>
                <a:gsLst>
                  <a:gs pos="2917">
                    <a:schemeClr val="tx1"/>
                  </a:gs>
                  <a:gs pos="30000">
                    <a:schemeClr val="tx1"/>
                  </a:gs>
                </a:gsLst>
                <a:lin ang="5400000" scaled="0"/>
              </a:gradFill>
              <a:latin typeface="+mj-lt"/>
            </a:endParaRPr>
          </a:p>
          <a:p>
            <a:pPr>
              <a:lnSpc>
                <a:spcPct val="90000"/>
              </a:lnSpc>
              <a:spcAft>
                <a:spcPts val="588"/>
              </a:spcAft>
            </a:pPr>
            <a:endParaRPr lang="en-US" sz="1765" dirty="0">
              <a:gradFill>
                <a:gsLst>
                  <a:gs pos="2917">
                    <a:schemeClr val="tx1"/>
                  </a:gs>
                  <a:gs pos="30000">
                    <a:schemeClr val="tx1"/>
                  </a:gs>
                </a:gsLst>
                <a:lin ang="5400000" scaled="0"/>
              </a:gradFill>
              <a:latin typeface="+mj-lt"/>
            </a:endParaRPr>
          </a:p>
          <a:p>
            <a:pPr>
              <a:lnSpc>
                <a:spcPct val="90000"/>
              </a:lnSpc>
              <a:spcAft>
                <a:spcPts val="588"/>
              </a:spcAft>
            </a:pP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Tùy</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biến</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trên</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nhiều</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nền</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tảng</a:t>
            </a:r>
            <a:endParaRPr lang="en-US" sz="1765" dirty="0" smtClean="0">
              <a:gradFill>
                <a:gsLst>
                  <a:gs pos="2917">
                    <a:schemeClr val="tx1"/>
                  </a:gs>
                  <a:gs pos="30000">
                    <a:schemeClr val="tx1"/>
                  </a:gs>
                </a:gsLst>
                <a:lin ang="5400000" scaled="0"/>
              </a:gradFill>
              <a:latin typeface="+mj-lt"/>
            </a:endParaRPr>
          </a:p>
          <a:p>
            <a:pPr>
              <a:lnSpc>
                <a:spcPct val="90000"/>
              </a:lnSpc>
              <a:spcAft>
                <a:spcPts val="588"/>
              </a:spcAft>
            </a:pPr>
            <a:endParaRPr lang="en-US" sz="1765" dirty="0">
              <a:gradFill>
                <a:gsLst>
                  <a:gs pos="2917">
                    <a:schemeClr val="tx1"/>
                  </a:gs>
                  <a:gs pos="30000">
                    <a:schemeClr val="tx1"/>
                  </a:gs>
                </a:gsLst>
                <a:lin ang="5400000" scaled="0"/>
              </a:gradFill>
              <a:latin typeface="+mj-lt"/>
            </a:endParaRPr>
          </a:p>
          <a:p>
            <a:pPr>
              <a:lnSpc>
                <a:spcPct val="90000"/>
              </a:lnSpc>
              <a:spcAft>
                <a:spcPts val="588"/>
              </a:spcAft>
            </a:pP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Ngày</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càng</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được</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hoàn</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thiện</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hơn</a:t>
            </a:r>
            <a:r>
              <a:rPr lang="en-US" sz="1765" dirty="0" smtClean="0">
                <a:gradFill>
                  <a:gsLst>
                    <a:gs pos="2917">
                      <a:schemeClr val="tx1"/>
                    </a:gs>
                    <a:gs pos="30000">
                      <a:schemeClr val="tx1"/>
                    </a:gs>
                  </a:gsLst>
                  <a:lin ang="5400000" scaled="0"/>
                </a:gradFill>
                <a:latin typeface="+mj-lt"/>
              </a:rPr>
              <a:t> </a:t>
            </a:r>
            <a:r>
              <a:rPr lang="en-US" sz="1765" dirty="0" smtClean="0">
                <a:gradFill>
                  <a:gsLst>
                    <a:gs pos="2917">
                      <a:schemeClr val="tx1"/>
                    </a:gs>
                    <a:gs pos="30000">
                      <a:schemeClr val="tx1"/>
                    </a:gs>
                  </a:gsLst>
                  <a:lin ang="5400000" scaled="0"/>
                </a:gradFill>
                <a:latin typeface="+mj-lt"/>
                <a:sym typeface="Wingdings"/>
              </a:rPr>
              <a:t></a:t>
            </a:r>
            <a:r>
              <a:rPr lang="en-US" sz="1765" dirty="0" smtClean="0">
                <a:gradFill>
                  <a:gsLst>
                    <a:gs pos="2917">
                      <a:schemeClr val="tx1"/>
                    </a:gs>
                    <a:gs pos="30000">
                      <a:schemeClr val="tx1"/>
                    </a:gs>
                  </a:gsLst>
                  <a:lin ang="5400000" scaled="0"/>
                </a:gradFill>
                <a:latin typeface="+mj-lt"/>
                <a:sym typeface="Wingdings" panose="05000000000000000000" pitchFamily="2" charset="2"/>
              </a:rPr>
              <a:t/>
            </a:r>
            <a:br>
              <a:rPr lang="en-US" sz="1765" dirty="0" smtClean="0">
                <a:gradFill>
                  <a:gsLst>
                    <a:gs pos="2917">
                      <a:schemeClr val="tx1"/>
                    </a:gs>
                    <a:gs pos="30000">
                      <a:schemeClr val="tx1"/>
                    </a:gs>
                  </a:gsLst>
                  <a:lin ang="5400000" scaled="0"/>
                </a:gradFill>
                <a:latin typeface="+mj-lt"/>
                <a:sym typeface="Wingdings" panose="05000000000000000000" pitchFamily="2" charset="2"/>
              </a:rPr>
            </a:br>
            <a:r>
              <a:rPr lang="en-US" sz="1765" dirty="0" smtClean="0">
                <a:gradFill>
                  <a:gsLst>
                    <a:gs pos="2917">
                      <a:schemeClr val="tx1"/>
                    </a:gs>
                    <a:gs pos="30000">
                      <a:schemeClr val="tx1"/>
                    </a:gs>
                  </a:gsLst>
                  <a:lin ang="5400000" scaled="0"/>
                </a:gradFill>
                <a:latin typeface="+mj-lt"/>
                <a:sym typeface="Wingdings" panose="05000000000000000000" pitchFamily="2" charset="2"/>
              </a:rPr>
              <a:t/>
            </a:r>
            <a:br>
              <a:rPr lang="en-US" sz="1765" dirty="0" smtClean="0">
                <a:gradFill>
                  <a:gsLst>
                    <a:gs pos="2917">
                      <a:schemeClr val="tx1"/>
                    </a:gs>
                    <a:gs pos="30000">
                      <a:schemeClr val="tx1"/>
                    </a:gs>
                  </a:gsLst>
                  <a:lin ang="5400000" scaled="0"/>
                </a:gradFill>
                <a:latin typeface="+mj-lt"/>
                <a:sym typeface="Wingdings" panose="05000000000000000000" pitchFamily="2" charset="2"/>
              </a:rPr>
            </a:br>
            <a:r>
              <a:rPr lang="en-US" sz="1765" dirty="0" smtClean="0">
                <a:gradFill>
                  <a:gsLst>
                    <a:gs pos="2917">
                      <a:schemeClr val="tx1"/>
                    </a:gs>
                    <a:gs pos="30000">
                      <a:schemeClr val="tx1"/>
                    </a:gs>
                  </a:gsLst>
                  <a:lin ang="5400000" scaled="0"/>
                </a:gradFill>
                <a:latin typeface="+mj-lt"/>
                <a:sym typeface="Wingdings" panose="05000000000000000000" pitchFamily="2" charset="2"/>
              </a:rPr>
              <a:t>- </a:t>
            </a:r>
            <a:r>
              <a:rPr lang="en-US" sz="1765" dirty="0" err="1" smtClean="0">
                <a:gradFill>
                  <a:gsLst>
                    <a:gs pos="2917">
                      <a:schemeClr val="tx1"/>
                    </a:gs>
                    <a:gs pos="30000">
                      <a:schemeClr val="tx1"/>
                    </a:gs>
                  </a:gsLst>
                  <a:lin ang="5400000" scaled="0"/>
                </a:gradFill>
                <a:latin typeface="+mj-lt"/>
                <a:sym typeface="Wingdings" panose="05000000000000000000" pitchFamily="2" charset="2"/>
              </a:rPr>
              <a:t>Là</a:t>
            </a:r>
            <a:r>
              <a:rPr lang="en-US" sz="1765" dirty="0" smtClean="0">
                <a:gradFill>
                  <a:gsLst>
                    <a:gs pos="2917">
                      <a:schemeClr val="tx1"/>
                    </a:gs>
                    <a:gs pos="30000">
                      <a:schemeClr val="tx1"/>
                    </a:gs>
                  </a:gsLst>
                  <a:lin ang="5400000" scaled="0"/>
                </a:gradFill>
                <a:latin typeface="+mj-lt"/>
                <a:sym typeface="Wingdings" panose="05000000000000000000" pitchFamily="2" charset="2"/>
              </a:rPr>
              <a:t> 1 </a:t>
            </a:r>
            <a:r>
              <a:rPr lang="en-US" sz="1765" dirty="0" err="1" smtClean="0">
                <a:gradFill>
                  <a:gsLst>
                    <a:gs pos="2917">
                      <a:schemeClr val="tx1"/>
                    </a:gs>
                    <a:gs pos="30000">
                      <a:schemeClr val="tx1"/>
                    </a:gs>
                  </a:gsLst>
                  <a:lin ang="5400000" scaled="0"/>
                </a:gradFill>
                <a:latin typeface="+mj-lt"/>
                <a:sym typeface="Wingdings" panose="05000000000000000000" pitchFamily="2" charset="2"/>
              </a:rPr>
              <a:t>mã</a:t>
            </a:r>
            <a:r>
              <a:rPr lang="en-US" sz="1765" dirty="0" smtClean="0">
                <a:gradFill>
                  <a:gsLst>
                    <a:gs pos="2917">
                      <a:schemeClr val="tx1"/>
                    </a:gs>
                    <a:gs pos="30000">
                      <a:schemeClr val="tx1"/>
                    </a:gs>
                  </a:gsLst>
                  <a:lin ang="5400000" scaled="0"/>
                </a:gradFill>
                <a:latin typeface="+mj-lt"/>
                <a:sym typeface="Wingdings" panose="05000000000000000000" pitchFamily="2" charset="2"/>
              </a:rPr>
              <a:t> </a:t>
            </a:r>
            <a:r>
              <a:rPr lang="en-US" sz="1765" dirty="0" err="1" smtClean="0">
                <a:gradFill>
                  <a:gsLst>
                    <a:gs pos="2917">
                      <a:schemeClr val="tx1"/>
                    </a:gs>
                    <a:gs pos="30000">
                      <a:schemeClr val="tx1"/>
                    </a:gs>
                  </a:gsLst>
                  <a:lin ang="5400000" scaled="0"/>
                </a:gradFill>
                <a:latin typeface="+mj-lt"/>
                <a:sym typeface="Wingdings" panose="05000000000000000000" pitchFamily="2" charset="2"/>
              </a:rPr>
              <a:t>nguồn</a:t>
            </a:r>
            <a:r>
              <a:rPr lang="en-US" sz="1765" dirty="0" smtClean="0">
                <a:gradFill>
                  <a:gsLst>
                    <a:gs pos="2917">
                      <a:schemeClr val="tx1"/>
                    </a:gs>
                    <a:gs pos="30000">
                      <a:schemeClr val="tx1"/>
                    </a:gs>
                  </a:gsLst>
                  <a:lin ang="5400000" scaled="0"/>
                </a:gradFill>
                <a:latin typeface="+mj-lt"/>
                <a:sym typeface="Wingdings" panose="05000000000000000000" pitchFamily="2" charset="2"/>
              </a:rPr>
              <a:t> </a:t>
            </a:r>
            <a:r>
              <a:rPr lang="en-US" sz="1765" dirty="0" err="1" smtClean="0">
                <a:gradFill>
                  <a:gsLst>
                    <a:gs pos="2917">
                      <a:schemeClr val="tx1"/>
                    </a:gs>
                    <a:gs pos="30000">
                      <a:schemeClr val="tx1"/>
                    </a:gs>
                  </a:gsLst>
                  <a:lin ang="5400000" scaled="0"/>
                </a:gradFill>
                <a:latin typeface="+mj-lt"/>
                <a:sym typeface="Wingdings" panose="05000000000000000000" pitchFamily="2" charset="2"/>
              </a:rPr>
              <a:t>hỗ</a:t>
            </a:r>
            <a:r>
              <a:rPr lang="en-US" sz="1765" dirty="0" smtClean="0">
                <a:gradFill>
                  <a:gsLst>
                    <a:gs pos="2917">
                      <a:schemeClr val="tx1"/>
                    </a:gs>
                    <a:gs pos="30000">
                      <a:schemeClr val="tx1"/>
                    </a:gs>
                  </a:gsLst>
                  <a:lin ang="5400000" scaled="0"/>
                </a:gradFill>
                <a:latin typeface="+mj-lt"/>
                <a:sym typeface="Wingdings" panose="05000000000000000000" pitchFamily="2" charset="2"/>
              </a:rPr>
              <a:t> </a:t>
            </a:r>
            <a:r>
              <a:rPr lang="en-US" sz="1765" dirty="0" err="1" smtClean="0">
                <a:gradFill>
                  <a:gsLst>
                    <a:gs pos="2917">
                      <a:schemeClr val="tx1"/>
                    </a:gs>
                    <a:gs pos="30000">
                      <a:schemeClr val="tx1"/>
                    </a:gs>
                  </a:gsLst>
                  <a:lin ang="5400000" scaled="0"/>
                </a:gradFill>
                <a:latin typeface="+mj-lt"/>
                <a:sym typeface="Wingdings" panose="05000000000000000000" pitchFamily="2" charset="2"/>
              </a:rPr>
              <a:t>trợ</a:t>
            </a:r>
            <a:r>
              <a:rPr lang="en-US" sz="1765" dirty="0" smtClean="0">
                <a:gradFill>
                  <a:gsLst>
                    <a:gs pos="2917">
                      <a:schemeClr val="tx1"/>
                    </a:gs>
                    <a:gs pos="30000">
                      <a:schemeClr val="tx1"/>
                    </a:gs>
                  </a:gsLst>
                  <a:lin ang="5400000" scaled="0"/>
                </a:gradFill>
                <a:latin typeface="+mj-lt"/>
                <a:sym typeface="Wingdings" panose="05000000000000000000" pitchFamily="2" charset="2"/>
              </a:rPr>
              <a:t> </a:t>
            </a:r>
            <a:r>
              <a:rPr lang="en-US" sz="1765" dirty="0" err="1" smtClean="0">
                <a:gradFill>
                  <a:gsLst>
                    <a:gs pos="2917">
                      <a:schemeClr val="tx1"/>
                    </a:gs>
                    <a:gs pos="30000">
                      <a:schemeClr val="tx1"/>
                    </a:gs>
                  </a:gsLst>
                  <a:lin ang="5400000" scaled="0"/>
                </a:gradFill>
                <a:latin typeface="+mj-lt"/>
                <a:sym typeface="Wingdings" panose="05000000000000000000" pitchFamily="2" charset="2"/>
              </a:rPr>
              <a:t>việc</a:t>
            </a:r>
            <a:r>
              <a:rPr lang="en-US" sz="1765" dirty="0" smtClean="0">
                <a:gradFill>
                  <a:gsLst>
                    <a:gs pos="2917">
                      <a:schemeClr val="tx1"/>
                    </a:gs>
                    <a:gs pos="30000">
                      <a:schemeClr val="tx1"/>
                    </a:gs>
                  </a:gsLst>
                  <a:lin ang="5400000" scaled="0"/>
                </a:gradFill>
                <a:latin typeface="+mj-lt"/>
                <a:sym typeface="Wingdings" panose="05000000000000000000" pitchFamily="2" charset="2"/>
              </a:rPr>
              <a:t> SEO, </a:t>
            </a:r>
            <a:r>
              <a:rPr lang="en-US" sz="1765" dirty="0" err="1" smtClean="0">
                <a:gradFill>
                  <a:gsLst>
                    <a:gs pos="2917">
                      <a:schemeClr val="tx1"/>
                    </a:gs>
                    <a:gs pos="30000">
                      <a:schemeClr val="tx1"/>
                    </a:gs>
                  </a:gsLst>
                  <a:lin ang="5400000" scaled="0"/>
                </a:gradFill>
                <a:latin typeface="+mj-lt"/>
                <a:sym typeface="Wingdings" panose="05000000000000000000" pitchFamily="2" charset="2"/>
              </a:rPr>
              <a:t>đẩy</a:t>
            </a:r>
            <a:r>
              <a:rPr lang="en-US" sz="1765" dirty="0" smtClean="0">
                <a:gradFill>
                  <a:gsLst>
                    <a:gs pos="2917">
                      <a:schemeClr val="tx1"/>
                    </a:gs>
                    <a:gs pos="30000">
                      <a:schemeClr val="tx1"/>
                    </a:gs>
                  </a:gsLst>
                  <a:lin ang="5400000" scaled="0"/>
                </a:gradFill>
                <a:latin typeface="+mj-lt"/>
                <a:sym typeface="Wingdings" panose="05000000000000000000" pitchFamily="2" charset="2"/>
              </a:rPr>
              <a:t> website </a:t>
            </a:r>
            <a:r>
              <a:rPr lang="en-US" sz="1765" dirty="0" err="1" smtClean="0">
                <a:gradFill>
                  <a:gsLst>
                    <a:gs pos="2917">
                      <a:schemeClr val="tx1"/>
                    </a:gs>
                    <a:gs pos="30000">
                      <a:schemeClr val="tx1"/>
                    </a:gs>
                  </a:gsLst>
                  <a:lin ang="5400000" scaled="0"/>
                </a:gradFill>
                <a:latin typeface="+mj-lt"/>
                <a:sym typeface="Wingdings" panose="05000000000000000000" pitchFamily="2" charset="2"/>
              </a:rPr>
              <a:t>của</a:t>
            </a:r>
            <a:r>
              <a:rPr lang="en-US" sz="1765" dirty="0" smtClean="0">
                <a:gradFill>
                  <a:gsLst>
                    <a:gs pos="2917">
                      <a:schemeClr val="tx1"/>
                    </a:gs>
                    <a:gs pos="30000">
                      <a:schemeClr val="tx1"/>
                    </a:gs>
                  </a:gsLst>
                  <a:lin ang="5400000" scaled="0"/>
                </a:gradFill>
                <a:latin typeface="+mj-lt"/>
                <a:sym typeface="Wingdings" panose="05000000000000000000" pitchFamily="2" charset="2"/>
              </a:rPr>
              <a:t> </a:t>
            </a:r>
            <a:r>
              <a:rPr lang="en-US" sz="1765" dirty="0" err="1" smtClean="0">
                <a:gradFill>
                  <a:gsLst>
                    <a:gs pos="2917">
                      <a:schemeClr val="tx1"/>
                    </a:gs>
                    <a:gs pos="30000">
                      <a:schemeClr val="tx1"/>
                    </a:gs>
                  </a:gsLst>
                  <a:lin ang="5400000" scaled="0"/>
                </a:gradFill>
                <a:latin typeface="+mj-lt"/>
                <a:sym typeface="Wingdings" panose="05000000000000000000" pitchFamily="2" charset="2"/>
              </a:rPr>
              <a:t>bạn</a:t>
            </a:r>
            <a:r>
              <a:rPr lang="en-US" sz="1765" dirty="0" smtClean="0">
                <a:gradFill>
                  <a:gsLst>
                    <a:gs pos="2917">
                      <a:schemeClr val="tx1"/>
                    </a:gs>
                    <a:gs pos="30000">
                      <a:schemeClr val="tx1"/>
                    </a:gs>
                  </a:gsLst>
                  <a:lin ang="5400000" scaled="0"/>
                </a:gradFill>
                <a:latin typeface="+mj-lt"/>
                <a:sym typeface="Wingdings" panose="05000000000000000000" pitchFamily="2" charset="2"/>
              </a:rPr>
              <a:t> </a:t>
            </a:r>
            <a:r>
              <a:rPr lang="en-US" sz="1765" dirty="0" err="1" smtClean="0">
                <a:gradFill>
                  <a:gsLst>
                    <a:gs pos="2917">
                      <a:schemeClr val="tx1"/>
                    </a:gs>
                    <a:gs pos="30000">
                      <a:schemeClr val="tx1"/>
                    </a:gs>
                  </a:gsLst>
                  <a:lin ang="5400000" scaled="0"/>
                </a:gradFill>
                <a:latin typeface="+mj-lt"/>
                <a:sym typeface="Wingdings" panose="05000000000000000000" pitchFamily="2" charset="2"/>
              </a:rPr>
              <a:t>lên</a:t>
            </a:r>
            <a:r>
              <a:rPr lang="en-US" sz="1765" dirty="0" smtClean="0">
                <a:gradFill>
                  <a:gsLst>
                    <a:gs pos="2917">
                      <a:schemeClr val="tx1"/>
                    </a:gs>
                    <a:gs pos="30000">
                      <a:schemeClr val="tx1"/>
                    </a:gs>
                  </a:gsLst>
                  <a:lin ang="5400000" scaled="0"/>
                </a:gradFill>
                <a:latin typeface="+mj-lt"/>
                <a:sym typeface="Wingdings" panose="05000000000000000000" pitchFamily="2" charset="2"/>
              </a:rPr>
              <a:t> top </a:t>
            </a:r>
            <a:r>
              <a:rPr lang="en-US" sz="1765" dirty="0" err="1" smtClean="0">
                <a:gradFill>
                  <a:gsLst>
                    <a:gs pos="2917">
                      <a:schemeClr val="tx1"/>
                    </a:gs>
                    <a:gs pos="30000">
                      <a:schemeClr val="tx1"/>
                    </a:gs>
                  </a:gsLst>
                  <a:lin ang="5400000" scaled="0"/>
                </a:gradFill>
                <a:latin typeface="+mj-lt"/>
                <a:sym typeface="Wingdings" panose="05000000000000000000" pitchFamily="2" charset="2"/>
              </a:rPr>
              <a:t>công</a:t>
            </a:r>
            <a:r>
              <a:rPr lang="en-US" sz="1765" dirty="0" smtClean="0">
                <a:gradFill>
                  <a:gsLst>
                    <a:gs pos="2917">
                      <a:schemeClr val="tx1"/>
                    </a:gs>
                    <a:gs pos="30000">
                      <a:schemeClr val="tx1"/>
                    </a:gs>
                  </a:gsLst>
                  <a:lin ang="5400000" scaled="0"/>
                </a:gradFill>
                <a:latin typeface="+mj-lt"/>
                <a:sym typeface="Wingdings" panose="05000000000000000000" pitchFamily="2" charset="2"/>
              </a:rPr>
              <a:t> </a:t>
            </a:r>
            <a:r>
              <a:rPr lang="en-US" sz="1765" dirty="0" err="1" smtClean="0">
                <a:gradFill>
                  <a:gsLst>
                    <a:gs pos="2917">
                      <a:schemeClr val="tx1"/>
                    </a:gs>
                    <a:gs pos="30000">
                      <a:schemeClr val="tx1"/>
                    </a:gs>
                  </a:gsLst>
                  <a:lin ang="5400000" scaled="0"/>
                </a:gradFill>
                <a:latin typeface="+mj-lt"/>
                <a:sym typeface="Wingdings" panose="05000000000000000000" pitchFamily="2" charset="2"/>
              </a:rPr>
              <a:t>cụ</a:t>
            </a:r>
            <a:r>
              <a:rPr lang="en-US" sz="1765" dirty="0" smtClean="0">
                <a:gradFill>
                  <a:gsLst>
                    <a:gs pos="2917">
                      <a:schemeClr val="tx1"/>
                    </a:gs>
                    <a:gs pos="30000">
                      <a:schemeClr val="tx1"/>
                    </a:gs>
                  </a:gsLst>
                  <a:lin ang="5400000" scaled="0"/>
                </a:gradFill>
                <a:latin typeface="+mj-lt"/>
                <a:sym typeface="Wingdings" panose="05000000000000000000" pitchFamily="2" charset="2"/>
              </a:rPr>
              <a:t> </a:t>
            </a:r>
            <a:r>
              <a:rPr lang="en-US" sz="1765" dirty="0" err="1" smtClean="0">
                <a:gradFill>
                  <a:gsLst>
                    <a:gs pos="2917">
                      <a:schemeClr val="tx1"/>
                    </a:gs>
                    <a:gs pos="30000">
                      <a:schemeClr val="tx1"/>
                    </a:gs>
                  </a:gsLst>
                  <a:lin ang="5400000" scaled="0"/>
                </a:gradFill>
                <a:latin typeface="+mj-lt"/>
                <a:sym typeface="Wingdings" panose="05000000000000000000" pitchFamily="2" charset="2"/>
              </a:rPr>
              <a:t>tìm</a:t>
            </a:r>
            <a:r>
              <a:rPr lang="en-US" sz="1765" dirty="0" smtClean="0">
                <a:gradFill>
                  <a:gsLst>
                    <a:gs pos="2917">
                      <a:schemeClr val="tx1"/>
                    </a:gs>
                    <a:gs pos="30000">
                      <a:schemeClr val="tx1"/>
                    </a:gs>
                  </a:gsLst>
                  <a:lin ang="5400000" scaled="0"/>
                </a:gradFill>
                <a:latin typeface="+mj-lt"/>
                <a:sym typeface="Wingdings" panose="05000000000000000000" pitchFamily="2" charset="2"/>
              </a:rPr>
              <a:t> </a:t>
            </a:r>
            <a:r>
              <a:rPr lang="en-US" sz="1765" dirty="0" err="1" smtClean="0">
                <a:gradFill>
                  <a:gsLst>
                    <a:gs pos="2917">
                      <a:schemeClr val="tx1"/>
                    </a:gs>
                    <a:gs pos="30000">
                      <a:schemeClr val="tx1"/>
                    </a:gs>
                  </a:gsLst>
                  <a:lin ang="5400000" scaled="0"/>
                </a:gradFill>
                <a:latin typeface="+mj-lt"/>
                <a:sym typeface="Wingdings" panose="05000000000000000000" pitchFamily="2" charset="2"/>
              </a:rPr>
              <a:t>kiếm</a:t>
            </a:r>
            <a:r>
              <a:rPr lang="en-US" sz="1765" dirty="0" smtClean="0">
                <a:gradFill>
                  <a:gsLst>
                    <a:gs pos="2917">
                      <a:schemeClr val="tx1"/>
                    </a:gs>
                    <a:gs pos="30000">
                      <a:schemeClr val="tx1"/>
                    </a:gs>
                  </a:gsLst>
                  <a:lin ang="5400000" scaled="0"/>
                </a:gradFill>
                <a:latin typeface="+mj-lt"/>
                <a:sym typeface="Wingdings" panose="05000000000000000000" pitchFamily="2" charset="2"/>
              </a:rPr>
              <a:t> </a:t>
            </a:r>
            <a:r>
              <a:rPr lang="en-US" sz="1765" dirty="0" err="1" smtClean="0">
                <a:gradFill>
                  <a:gsLst>
                    <a:gs pos="2917">
                      <a:schemeClr val="tx1"/>
                    </a:gs>
                    <a:gs pos="30000">
                      <a:schemeClr val="tx1"/>
                    </a:gs>
                  </a:gsLst>
                  <a:lin ang="5400000" scaled="0"/>
                </a:gradFill>
                <a:latin typeface="+mj-lt"/>
                <a:sym typeface="Wingdings" panose="05000000000000000000" pitchFamily="2" charset="2"/>
              </a:rPr>
              <a:t>tốt</a:t>
            </a:r>
            <a:r>
              <a:rPr lang="en-US" sz="1765" dirty="0" smtClean="0">
                <a:gradFill>
                  <a:gsLst>
                    <a:gs pos="2917">
                      <a:schemeClr val="tx1"/>
                    </a:gs>
                    <a:gs pos="30000">
                      <a:schemeClr val="tx1"/>
                    </a:gs>
                  </a:gsLst>
                  <a:lin ang="5400000" scaled="0"/>
                </a:gradFill>
                <a:latin typeface="+mj-lt"/>
                <a:sym typeface="Wingdings" panose="05000000000000000000" pitchFamily="2" charset="2"/>
              </a:rPr>
              <a:t> </a:t>
            </a:r>
            <a:r>
              <a:rPr lang="en-US" sz="1765" dirty="0" err="1" smtClean="0">
                <a:gradFill>
                  <a:gsLst>
                    <a:gs pos="2917">
                      <a:schemeClr val="tx1"/>
                    </a:gs>
                    <a:gs pos="30000">
                      <a:schemeClr val="tx1"/>
                    </a:gs>
                  </a:gsLst>
                  <a:lin ang="5400000" scaled="0"/>
                </a:gradFill>
                <a:latin typeface="+mj-lt"/>
                <a:sym typeface="Wingdings" panose="05000000000000000000" pitchFamily="2" charset="2"/>
              </a:rPr>
              <a:t>nhất</a:t>
            </a:r>
            <a:r>
              <a:rPr lang="en-US" sz="1765" dirty="0" smtClean="0">
                <a:gradFill>
                  <a:gsLst>
                    <a:gs pos="2917">
                      <a:schemeClr val="tx1"/>
                    </a:gs>
                    <a:gs pos="30000">
                      <a:schemeClr val="tx1"/>
                    </a:gs>
                  </a:gsLst>
                  <a:lin ang="5400000" scaled="0"/>
                </a:gradFill>
                <a:latin typeface="+mj-lt"/>
                <a:sym typeface="Wingdings" panose="05000000000000000000" pitchFamily="2" charset="2"/>
              </a:rPr>
              <a:t>. </a:t>
            </a:r>
            <a:r>
              <a:rPr lang="en-US" sz="1765" dirty="0" smtClean="0">
                <a:gradFill>
                  <a:gsLst>
                    <a:gs pos="2917">
                      <a:schemeClr val="tx1"/>
                    </a:gs>
                    <a:gs pos="30000">
                      <a:schemeClr val="tx1"/>
                    </a:gs>
                  </a:gsLst>
                  <a:lin ang="5400000" scaled="0"/>
                </a:gradFill>
                <a:latin typeface="+mj-lt"/>
                <a:sym typeface="Wingdings"/>
              </a:rPr>
              <a:t></a:t>
            </a:r>
            <a:endParaRPr lang="en-US" sz="1765" dirty="0">
              <a:gradFill>
                <a:gsLst>
                  <a:gs pos="2917">
                    <a:schemeClr val="tx1"/>
                  </a:gs>
                  <a:gs pos="30000">
                    <a:schemeClr val="tx1"/>
                  </a:gs>
                </a:gsLst>
                <a:lin ang="5400000" scaled="0"/>
              </a:gradFill>
              <a:latin typeface="+mj-lt"/>
            </a:endParaRPr>
          </a:p>
        </p:txBody>
      </p:sp>
      <p:pic>
        <p:nvPicPr>
          <p:cNvPr id="1030" name="Picture 6" descr="https://blog.cloudflare.com/content/images/2015/01/wordpress-tag-cloud-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4704" y="0"/>
            <a:ext cx="6280375" cy="353271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4703" y="3200401"/>
            <a:ext cx="6280376" cy="3350358"/>
          </a:xfrm>
          <a:prstGeom prst="rect">
            <a:avLst/>
          </a:prstGeom>
          <a:ln>
            <a:noFill/>
          </a:ln>
          <a:effectLst>
            <a:softEdge rad="112500"/>
          </a:effectLst>
        </p:spPr>
      </p:pic>
    </p:spTree>
    <p:extLst>
      <p:ext uri="{BB962C8B-B14F-4D97-AF65-F5344CB8AC3E}">
        <p14:creationId xmlns:p14="http://schemas.microsoft.com/office/powerpoint/2010/main" val="14601744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checkerboard(across)">
                                      <p:cBhvr>
                                        <p:cTn id="13" dur="500"/>
                                        <p:tgtEl>
                                          <p:spTgt spid="5">
                                            <p:txEl>
                                              <p:pRg st="0" end="0"/>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checkerboard(across)">
                                      <p:cBhvr>
                                        <p:cTn id="16" dur="500"/>
                                        <p:tgtEl>
                                          <p:spTgt spid="5">
                                            <p:txEl>
                                              <p:pRg st="2" end="2"/>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checkerboard(across)">
                                      <p:cBhvr>
                                        <p:cTn id="19" dur="500"/>
                                        <p:tgtEl>
                                          <p:spTgt spid="5">
                                            <p:txEl>
                                              <p:pRg st="4" end="4"/>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checkerboard(across)">
                                      <p:cBhvr>
                                        <p:cTn id="22" dur="500"/>
                                        <p:tgtEl>
                                          <p:spTgt spid="5">
                                            <p:txEl>
                                              <p:pRg st="6" end="6"/>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animEffect transition="in" filter="checkerboard(across)">
                                      <p:cBhvr>
                                        <p:cTn id="25" dur="500"/>
                                        <p:tgtEl>
                                          <p:spTgt spid="5">
                                            <p:txEl>
                                              <p:pRg st="8" end="8"/>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5">
                                            <p:txEl>
                                              <p:pRg st="10" end="10"/>
                                            </p:txEl>
                                          </p:spTgt>
                                        </p:tgtEl>
                                        <p:attrNameLst>
                                          <p:attrName>style.visibility</p:attrName>
                                        </p:attrNameLst>
                                      </p:cBhvr>
                                      <p:to>
                                        <p:strVal val="visible"/>
                                      </p:to>
                                    </p:set>
                                    <p:animEffect transition="in" filter="checkerboard(across)">
                                      <p:cBhvr>
                                        <p:cTn id="28"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p:cNvSpPr txBox="1">
            <a:spLocks/>
          </p:cNvSpPr>
          <p:nvPr/>
        </p:nvSpPr>
        <p:spPr>
          <a:xfrm>
            <a:off x="865" y="5191734"/>
            <a:ext cx="11651870" cy="112231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921" dirty="0"/>
          </a:p>
          <a:p>
            <a:pPr marL="336080" lvl="1" indent="0">
              <a:buNone/>
            </a:pPr>
            <a:endParaRPr lang="en-US" sz="2353" dirty="0"/>
          </a:p>
        </p:txBody>
      </p:sp>
      <p:sp>
        <p:nvSpPr>
          <p:cNvPr id="18" name="Title 1"/>
          <p:cNvSpPr>
            <a:spLocks noGrp="1"/>
          </p:cNvSpPr>
          <p:nvPr>
            <p:ph type="title"/>
          </p:nvPr>
        </p:nvSpPr>
        <p:spPr>
          <a:xfrm>
            <a:off x="269241" y="289957"/>
            <a:ext cx="11655840" cy="727571"/>
          </a:xfrm>
        </p:spPr>
        <p:txBody>
          <a:bodyPr/>
          <a:lstStyle/>
          <a:p>
            <a:r>
              <a:rPr lang="en-US" sz="3920" dirty="0" smtClean="0">
                <a:gradFill>
                  <a:gsLst>
                    <a:gs pos="10101">
                      <a:schemeClr val="tx1"/>
                    </a:gs>
                    <a:gs pos="54000">
                      <a:schemeClr val="tx1"/>
                    </a:gs>
                  </a:gsLst>
                  <a:lin ang="5400000" scaled="0"/>
                </a:gradFill>
              </a:rPr>
              <a:t>Create Web App using WordPress on Azure</a:t>
            </a:r>
            <a:endParaRPr lang="en-US" sz="3920" dirty="0">
              <a:gradFill>
                <a:gsLst>
                  <a:gs pos="10101">
                    <a:schemeClr val="tx1"/>
                  </a:gs>
                  <a:gs pos="54000">
                    <a:schemeClr val="tx1"/>
                  </a:gs>
                </a:gsLst>
                <a:lin ang="5400000" scaled="0"/>
              </a:gradFill>
            </a:endParaRPr>
          </a:p>
        </p:txBody>
      </p:sp>
      <p:sp>
        <p:nvSpPr>
          <p:cNvPr id="23" name="TextBox 22"/>
          <p:cNvSpPr txBox="1"/>
          <p:nvPr/>
        </p:nvSpPr>
        <p:spPr>
          <a:xfrm>
            <a:off x="269241" y="4247427"/>
            <a:ext cx="3148038" cy="723708"/>
          </a:xfrm>
          <a:prstGeom prst="rect">
            <a:avLst/>
          </a:prstGeom>
          <a:noFill/>
        </p:spPr>
        <p:txBody>
          <a:bodyPr wrap="none" lIns="179259" tIns="143407" rIns="179259" bIns="143407" rtlCol="0">
            <a:spAutoFit/>
          </a:bodyPr>
          <a:lstStyle/>
          <a:p>
            <a:pPr defTabSz="896214">
              <a:lnSpc>
                <a:spcPct val="90000"/>
              </a:lnSpc>
              <a:spcAft>
                <a:spcPts val="588"/>
              </a:spcAft>
            </a:pPr>
            <a:r>
              <a:rPr lang="en-US" sz="1567" kern="0" dirty="0" smtClean="0">
                <a:gradFill>
                  <a:gsLst>
                    <a:gs pos="2917">
                      <a:schemeClr val="tx1"/>
                    </a:gs>
                    <a:gs pos="30000">
                      <a:schemeClr val="tx1"/>
                    </a:gs>
                  </a:gsLst>
                  <a:lin ang="5400000" scaled="0"/>
                </a:gradFill>
              </a:rPr>
              <a:t>Create Web App, MySQL Database</a:t>
            </a:r>
            <a:br>
              <a:rPr lang="en-US" sz="1567" kern="0" dirty="0" smtClean="0">
                <a:gradFill>
                  <a:gsLst>
                    <a:gs pos="2917">
                      <a:schemeClr val="tx1"/>
                    </a:gs>
                    <a:gs pos="30000">
                      <a:schemeClr val="tx1"/>
                    </a:gs>
                  </a:gsLst>
                  <a:lin ang="5400000" scaled="0"/>
                </a:gradFill>
              </a:rPr>
            </a:br>
            <a:r>
              <a:rPr lang="en-US" sz="1567" kern="0" dirty="0" smtClean="0">
                <a:gradFill>
                  <a:gsLst>
                    <a:gs pos="2917">
                      <a:schemeClr val="tx1"/>
                    </a:gs>
                    <a:gs pos="30000">
                      <a:schemeClr val="tx1"/>
                    </a:gs>
                  </a:gsLst>
                  <a:lin ang="5400000" scaled="0"/>
                </a:gradFill>
              </a:rPr>
              <a:t>&amp; </a:t>
            </a:r>
            <a:r>
              <a:rPr lang="en-US" sz="1567" kern="0" dirty="0" err="1" smtClean="0">
                <a:gradFill>
                  <a:gsLst>
                    <a:gs pos="2917">
                      <a:schemeClr val="tx1"/>
                    </a:gs>
                    <a:gs pos="30000">
                      <a:schemeClr val="tx1"/>
                    </a:gs>
                  </a:gsLst>
                  <a:lin ang="5400000" scaled="0"/>
                </a:gradFill>
              </a:rPr>
              <a:t>Wordpress</a:t>
            </a:r>
            <a:endParaRPr lang="en-US" sz="1567" kern="0" dirty="0">
              <a:gradFill>
                <a:gsLst>
                  <a:gs pos="2917">
                    <a:schemeClr val="tx1"/>
                  </a:gs>
                  <a:gs pos="30000">
                    <a:schemeClr val="tx1"/>
                  </a:gs>
                </a:gsLst>
                <a:lin ang="5400000" scaled="0"/>
              </a:gradFill>
            </a:endParaRPr>
          </a:p>
        </p:txBody>
      </p:sp>
      <p:sp>
        <p:nvSpPr>
          <p:cNvPr id="26" name="TextBox 25"/>
          <p:cNvSpPr txBox="1"/>
          <p:nvPr/>
        </p:nvSpPr>
        <p:spPr>
          <a:xfrm>
            <a:off x="8730601" y="4252722"/>
            <a:ext cx="2606223" cy="506662"/>
          </a:xfrm>
          <a:prstGeom prst="rect">
            <a:avLst/>
          </a:prstGeom>
          <a:noFill/>
        </p:spPr>
        <p:txBody>
          <a:bodyPr wrap="none" lIns="179259" tIns="143407" rIns="179259" bIns="143407" rtlCol="0">
            <a:spAutoFit/>
          </a:bodyPr>
          <a:lstStyle/>
          <a:p>
            <a:pPr defTabSz="896214">
              <a:lnSpc>
                <a:spcPct val="90000"/>
              </a:lnSpc>
              <a:spcAft>
                <a:spcPts val="588"/>
              </a:spcAft>
            </a:pPr>
            <a:r>
              <a:rPr lang="en-US" sz="1567" kern="0" dirty="0" smtClean="0">
                <a:gradFill>
                  <a:gsLst>
                    <a:gs pos="2917">
                      <a:schemeClr val="tx1"/>
                    </a:gs>
                    <a:gs pos="30000">
                      <a:schemeClr val="tx1"/>
                    </a:gs>
                  </a:gsLst>
                  <a:lin ang="5400000" scaled="0"/>
                </a:gradFill>
              </a:rPr>
              <a:t>Customize &amp; code your site</a:t>
            </a:r>
            <a:endParaRPr lang="en-US" sz="1567" kern="0" dirty="0">
              <a:gradFill>
                <a:gsLst>
                  <a:gs pos="2917">
                    <a:schemeClr val="tx1"/>
                  </a:gs>
                  <a:gs pos="30000">
                    <a:schemeClr val="tx1"/>
                  </a:gs>
                </a:gsLst>
                <a:lin ang="5400000" scaled="0"/>
              </a:gradFill>
            </a:endParaRPr>
          </a:p>
        </p:txBody>
      </p:sp>
      <p:sp>
        <p:nvSpPr>
          <p:cNvPr id="13" name="TextBox 12"/>
          <p:cNvSpPr txBox="1"/>
          <p:nvPr/>
        </p:nvSpPr>
        <p:spPr>
          <a:xfrm>
            <a:off x="4697584" y="4252721"/>
            <a:ext cx="2702923" cy="506662"/>
          </a:xfrm>
          <a:prstGeom prst="rect">
            <a:avLst/>
          </a:prstGeom>
          <a:noFill/>
        </p:spPr>
        <p:txBody>
          <a:bodyPr wrap="none" lIns="179259" tIns="143407" rIns="179259" bIns="143407" rtlCol="0">
            <a:spAutoFit/>
          </a:bodyPr>
          <a:lstStyle/>
          <a:p>
            <a:pPr defTabSz="896214">
              <a:lnSpc>
                <a:spcPct val="90000"/>
              </a:lnSpc>
              <a:spcAft>
                <a:spcPts val="588"/>
              </a:spcAft>
            </a:pPr>
            <a:r>
              <a:rPr lang="en-US" sz="1567" kern="0" dirty="0" smtClean="0">
                <a:gradFill>
                  <a:gsLst>
                    <a:gs pos="2917">
                      <a:schemeClr val="tx1"/>
                    </a:gs>
                    <a:gs pos="30000">
                      <a:schemeClr val="tx1"/>
                    </a:gs>
                  </a:gsLst>
                  <a:lin ang="5400000" scaled="0"/>
                </a:gradFill>
              </a:rPr>
              <a:t>Fill the </a:t>
            </a:r>
            <a:r>
              <a:rPr lang="en-US" sz="1567" kern="0" dirty="0" err="1" smtClean="0">
                <a:gradFill>
                  <a:gsLst>
                    <a:gs pos="2917">
                      <a:schemeClr val="tx1"/>
                    </a:gs>
                    <a:gs pos="30000">
                      <a:schemeClr val="tx1"/>
                    </a:gs>
                  </a:gsLst>
                  <a:lin ang="5400000" scaled="0"/>
                </a:gradFill>
              </a:rPr>
              <a:t>config</a:t>
            </a:r>
            <a:r>
              <a:rPr lang="en-US" sz="1567" kern="0" dirty="0" smtClean="0">
                <a:gradFill>
                  <a:gsLst>
                    <a:gs pos="2917">
                      <a:schemeClr val="tx1"/>
                    </a:gs>
                    <a:gs pos="30000">
                      <a:schemeClr val="tx1"/>
                    </a:gs>
                  </a:gsLst>
                  <a:lin ang="5400000" scaled="0"/>
                </a:gradFill>
              </a:rPr>
              <a:t> form</a:t>
            </a:r>
            <a:endParaRPr lang="en-US" sz="1567" kern="0" dirty="0">
              <a:gradFill>
                <a:gsLst>
                  <a:gs pos="2917">
                    <a:schemeClr val="tx1"/>
                  </a:gs>
                  <a:gs pos="30000">
                    <a:schemeClr val="tx1"/>
                  </a:gs>
                </a:gsLst>
                <a:lin ang="5400000" scaled="0"/>
              </a:gra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024" y="2229852"/>
            <a:ext cx="3213036" cy="2103290"/>
          </a:xfrm>
          <a:prstGeom prst="rect">
            <a:avLst/>
          </a:prstGeom>
          <a:ln w="28575">
            <a:solidFill>
              <a:schemeClr val="bg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1165" y="2229852"/>
            <a:ext cx="2912989" cy="2103287"/>
          </a:xfrm>
          <a:prstGeom prst="rect">
            <a:avLst/>
          </a:prstGeom>
          <a:ln w="28575">
            <a:solidFill>
              <a:schemeClr val="bg1"/>
            </a:solidFill>
          </a:ln>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92250" y="2229852"/>
            <a:ext cx="3337897" cy="2103287"/>
          </a:xfrm>
          <a:prstGeom prst="rect">
            <a:avLst/>
          </a:prstGeom>
          <a:ln w="28575">
            <a:solidFill>
              <a:schemeClr val="bg1"/>
            </a:solidFill>
          </a:ln>
        </p:spPr>
      </p:pic>
    </p:spTree>
    <p:extLst>
      <p:ext uri="{BB962C8B-B14F-4D97-AF65-F5344CB8AC3E}">
        <p14:creationId xmlns:p14="http://schemas.microsoft.com/office/powerpoint/2010/main" val="3165134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dissolv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Cloud?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0988" y="1690688"/>
            <a:ext cx="8810024" cy="4607684"/>
          </a:xfrm>
          <a:prstGeom prst="rect">
            <a:avLst/>
          </a:prstGeom>
        </p:spPr>
      </p:pic>
    </p:spTree>
    <p:extLst>
      <p:ext uri="{BB962C8B-B14F-4D97-AF65-F5344CB8AC3E}">
        <p14:creationId xmlns:p14="http://schemas.microsoft.com/office/powerpoint/2010/main" val="772920802"/>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 </a:t>
            </a:r>
            <a:r>
              <a:rPr lang="en-US" dirty="0"/>
              <a:t>t</a:t>
            </a:r>
            <a:r>
              <a:rPr lang="en-US" dirty="0" smtClean="0"/>
              <a:t>ime </a:t>
            </a:r>
            <a:r>
              <a:rPr lang="en-US" dirty="0" smtClean="0">
                <a:sym typeface="Wingdings" panose="05000000000000000000" pitchFamily="2" charset="2"/>
              </a:rPr>
              <a:t></a:t>
            </a:r>
            <a:endParaRPr lang="en-US" dirty="0"/>
          </a:p>
        </p:txBody>
      </p:sp>
      <p:sp>
        <p:nvSpPr>
          <p:cNvPr id="2" name="Text Placeholder 1"/>
          <p:cNvSpPr>
            <a:spLocks noGrp="1"/>
          </p:cNvSpPr>
          <p:nvPr>
            <p:ph type="body" sz="quarter" idx="12"/>
          </p:nvPr>
        </p:nvSpPr>
        <p:spPr/>
        <p:txBody>
          <a:bodyPr/>
          <a:lstStyle/>
          <a:p>
            <a:endParaRPr lang="en-GB" dirty="0"/>
          </a:p>
        </p:txBody>
      </p:sp>
      <p:sp>
        <p:nvSpPr>
          <p:cNvPr id="5" name="Text Placeholder 4"/>
          <p:cNvSpPr>
            <a:spLocks noGrp="1"/>
          </p:cNvSpPr>
          <p:nvPr>
            <p:ph type="body" sz="quarter" idx="13"/>
          </p:nvPr>
        </p:nvSpPr>
        <p:spPr/>
        <p:txBody>
          <a:bodyPr/>
          <a:lstStyle/>
          <a:p>
            <a:endParaRPr lang="en-GB" dirty="0"/>
          </a:p>
        </p:txBody>
      </p:sp>
    </p:spTree>
    <p:extLst>
      <p:ext uri="{BB962C8B-B14F-4D97-AF65-F5344CB8AC3E}">
        <p14:creationId xmlns:p14="http://schemas.microsoft.com/office/powerpoint/2010/main" val="950563448"/>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754037"/>
            <a:ext cx="11637012" cy="5349926"/>
          </a:xfrm>
        </p:spPr>
        <p:txBody>
          <a:bodyPr/>
          <a:lstStyle/>
          <a:p>
            <a:r>
              <a:rPr lang="en-GB" dirty="0" err="1" smtClean="0"/>
              <a:t>Sau</a:t>
            </a:r>
            <a:r>
              <a:rPr lang="en-GB" dirty="0" smtClean="0"/>
              <a:t> </a:t>
            </a:r>
            <a:r>
              <a:rPr lang="en-GB" dirty="0" err="1" smtClean="0"/>
              <a:t>khóa</a:t>
            </a:r>
            <a:r>
              <a:rPr lang="en-GB" dirty="0" smtClean="0"/>
              <a:t> </a:t>
            </a:r>
            <a:r>
              <a:rPr lang="en-GB" dirty="0" err="1" smtClean="0"/>
              <a:t>học</a:t>
            </a:r>
            <a:r>
              <a:rPr lang="en-GB" dirty="0" smtClean="0"/>
              <a:t> </a:t>
            </a:r>
            <a:r>
              <a:rPr lang="en-GB" dirty="0" err="1" smtClean="0"/>
              <a:t>này</a:t>
            </a:r>
            <a:r>
              <a:rPr lang="en-GB" dirty="0" smtClean="0"/>
              <a:t>, </a:t>
            </a:r>
            <a:r>
              <a:rPr lang="en-GB" dirty="0" err="1" smtClean="0"/>
              <a:t>bọn</a:t>
            </a:r>
            <a:r>
              <a:rPr lang="en-GB" dirty="0" smtClean="0"/>
              <a:t> </a:t>
            </a:r>
            <a:r>
              <a:rPr lang="en-GB" dirty="0" err="1" smtClean="0"/>
              <a:t>mình</a:t>
            </a:r>
            <a:r>
              <a:rPr lang="en-GB" dirty="0" smtClean="0"/>
              <a:t> </a:t>
            </a:r>
            <a:r>
              <a:rPr lang="en-GB" dirty="0" err="1" smtClean="0"/>
              <a:t>hy</a:t>
            </a:r>
            <a:r>
              <a:rPr lang="en-GB" dirty="0" smtClean="0"/>
              <a:t> </a:t>
            </a:r>
            <a:r>
              <a:rPr lang="en-GB" dirty="0" err="1" smtClean="0"/>
              <a:t>vọng</a:t>
            </a:r>
            <a:r>
              <a:rPr lang="en-GB" dirty="0" smtClean="0"/>
              <a:t> </a:t>
            </a:r>
            <a:r>
              <a:rPr lang="en-GB" dirty="0" err="1" smtClean="0"/>
              <a:t>mọi</a:t>
            </a:r>
            <a:r>
              <a:rPr lang="en-GB" dirty="0" smtClean="0"/>
              <a:t> </a:t>
            </a:r>
            <a:r>
              <a:rPr lang="en-GB" dirty="0" err="1" smtClean="0"/>
              <a:t>người</a:t>
            </a:r>
            <a:r>
              <a:rPr lang="en-GB" dirty="0" smtClean="0"/>
              <a:t> </a:t>
            </a:r>
            <a:r>
              <a:rPr lang="en-GB" dirty="0" err="1" smtClean="0"/>
              <a:t>có</a:t>
            </a:r>
            <a:r>
              <a:rPr lang="en-GB" dirty="0" smtClean="0"/>
              <a:t> </a:t>
            </a:r>
            <a:r>
              <a:rPr lang="en-GB" dirty="0" err="1" smtClean="0"/>
              <a:t>thể</a:t>
            </a:r>
            <a:r>
              <a:rPr lang="en-GB" dirty="0" smtClean="0"/>
              <a:t> </a:t>
            </a:r>
            <a:r>
              <a:rPr lang="en-GB" dirty="0" err="1" smtClean="0"/>
              <a:t>bắt</a:t>
            </a:r>
            <a:r>
              <a:rPr lang="en-GB" dirty="0" smtClean="0"/>
              <a:t> </a:t>
            </a:r>
            <a:r>
              <a:rPr lang="en-GB" dirty="0" err="1" smtClean="0"/>
              <a:t>đầu</a:t>
            </a:r>
            <a:r>
              <a:rPr lang="en-GB" dirty="0" smtClean="0"/>
              <a:t> website </a:t>
            </a:r>
            <a:r>
              <a:rPr lang="en-GB" u="sng" dirty="0" err="1" smtClean="0"/>
              <a:t>của</a:t>
            </a:r>
            <a:r>
              <a:rPr lang="en-GB" dirty="0" smtClean="0"/>
              <a:t> </a:t>
            </a:r>
            <a:r>
              <a:rPr lang="en-GB" dirty="0" err="1" smtClean="0"/>
              <a:t>chính</a:t>
            </a:r>
            <a:r>
              <a:rPr lang="en-GB" dirty="0" smtClean="0"/>
              <a:t> </a:t>
            </a:r>
            <a:r>
              <a:rPr lang="en-GB" dirty="0" err="1" smtClean="0"/>
              <a:t>bản</a:t>
            </a:r>
            <a:r>
              <a:rPr lang="en-GB" dirty="0" smtClean="0"/>
              <a:t> </a:t>
            </a:r>
            <a:r>
              <a:rPr lang="en-GB" dirty="0" err="1" smtClean="0"/>
              <a:t>thân</a:t>
            </a:r>
            <a:r>
              <a:rPr lang="en-GB" dirty="0" smtClean="0"/>
              <a:t>, </a:t>
            </a:r>
            <a:r>
              <a:rPr lang="en-GB" dirty="0" err="1" smtClean="0"/>
              <a:t>bắt</a:t>
            </a:r>
            <a:r>
              <a:rPr lang="en-GB" dirty="0" smtClean="0"/>
              <a:t> </a:t>
            </a:r>
            <a:r>
              <a:rPr lang="en-GB" dirty="0" err="1" smtClean="0"/>
              <a:t>đầu</a:t>
            </a:r>
            <a:r>
              <a:rPr lang="en-GB" dirty="0" smtClean="0"/>
              <a:t> </a:t>
            </a:r>
            <a:r>
              <a:rPr lang="en-GB" dirty="0" err="1" smtClean="0"/>
              <a:t>từ</a:t>
            </a:r>
            <a:r>
              <a:rPr lang="en-GB" dirty="0" smtClean="0"/>
              <a:t> </a:t>
            </a:r>
            <a:r>
              <a:rPr lang="en-GB" dirty="0" err="1" smtClean="0"/>
              <a:t>những</a:t>
            </a:r>
            <a:r>
              <a:rPr lang="en-GB" dirty="0" smtClean="0"/>
              <a:t> themes, widget, </a:t>
            </a:r>
            <a:r>
              <a:rPr lang="en-GB" dirty="0" err="1" smtClean="0"/>
              <a:t>v.v</a:t>
            </a:r>
            <a:r>
              <a:rPr lang="en-GB" dirty="0" smtClean="0"/>
              <a:t>…</a:t>
            </a:r>
            <a:br>
              <a:rPr lang="en-GB" dirty="0" smtClean="0"/>
            </a:br>
            <a:r>
              <a:rPr lang="en-GB" dirty="0"/>
              <a:t/>
            </a:r>
            <a:br>
              <a:rPr lang="en-GB" dirty="0"/>
            </a:br>
            <a:r>
              <a:rPr lang="en-GB" dirty="0" err="1" smtClean="0"/>
              <a:t>Nếu</a:t>
            </a:r>
            <a:r>
              <a:rPr lang="en-GB" dirty="0" smtClean="0"/>
              <a:t> </a:t>
            </a:r>
            <a:r>
              <a:rPr lang="en-GB" dirty="0" err="1" smtClean="0"/>
              <a:t>bạn</a:t>
            </a:r>
            <a:r>
              <a:rPr lang="en-GB" dirty="0" smtClean="0"/>
              <a:t> </a:t>
            </a:r>
            <a:r>
              <a:rPr lang="en-GB" dirty="0" err="1" smtClean="0"/>
              <a:t>có</a:t>
            </a:r>
            <a:r>
              <a:rPr lang="en-GB" dirty="0"/>
              <a:t> </a:t>
            </a:r>
            <a:r>
              <a:rPr lang="en-GB" dirty="0" err="1" smtClean="0"/>
              <a:t>thắc</a:t>
            </a:r>
            <a:r>
              <a:rPr lang="en-GB" dirty="0" smtClean="0"/>
              <a:t> </a:t>
            </a:r>
            <a:r>
              <a:rPr lang="en-GB" dirty="0" err="1" smtClean="0"/>
              <a:t>mắc</a:t>
            </a:r>
            <a:r>
              <a:rPr lang="en-GB" dirty="0" smtClean="0"/>
              <a:t> </a:t>
            </a:r>
            <a:r>
              <a:rPr lang="en-GB" dirty="0" err="1" smtClean="0"/>
              <a:t>gì</a:t>
            </a:r>
            <a:r>
              <a:rPr lang="en-GB" dirty="0" smtClean="0"/>
              <a:t>, </a:t>
            </a:r>
            <a:r>
              <a:rPr lang="en-GB" dirty="0" err="1" smtClean="0"/>
              <a:t>đừng</a:t>
            </a:r>
            <a:r>
              <a:rPr lang="en-GB" dirty="0" smtClean="0"/>
              <a:t> </a:t>
            </a:r>
            <a:r>
              <a:rPr lang="en-GB" dirty="0" err="1" smtClean="0"/>
              <a:t>ngần</a:t>
            </a:r>
            <a:r>
              <a:rPr lang="en-GB" dirty="0" smtClean="0"/>
              <a:t> </a:t>
            </a:r>
            <a:r>
              <a:rPr lang="en-GB" dirty="0" err="1" smtClean="0"/>
              <a:t>ngại</a:t>
            </a:r>
            <a:r>
              <a:rPr lang="en-GB" dirty="0"/>
              <a:t> </a:t>
            </a:r>
            <a:r>
              <a:rPr lang="en-GB" dirty="0" err="1" smtClean="0"/>
              <a:t>đưa</a:t>
            </a:r>
            <a:r>
              <a:rPr lang="en-GB" dirty="0" smtClean="0"/>
              <a:t> </a:t>
            </a:r>
            <a:r>
              <a:rPr lang="en-GB" dirty="0" err="1" smtClean="0"/>
              <a:t>ra</a:t>
            </a:r>
            <a:r>
              <a:rPr lang="en-GB" dirty="0" smtClean="0"/>
              <a:t> </a:t>
            </a:r>
            <a:r>
              <a:rPr lang="en-GB" dirty="0" err="1" smtClean="0"/>
              <a:t>câu</a:t>
            </a:r>
            <a:r>
              <a:rPr lang="en-GB" dirty="0" smtClean="0"/>
              <a:t> </a:t>
            </a:r>
            <a:r>
              <a:rPr lang="en-GB" dirty="0" err="1" smtClean="0"/>
              <a:t>hỏi</a:t>
            </a:r>
            <a:r>
              <a:rPr lang="en-GB" dirty="0" smtClean="0"/>
              <a:t> </a:t>
            </a:r>
            <a:r>
              <a:rPr lang="en-GB" dirty="0" err="1" smtClean="0"/>
              <a:t>vào</a:t>
            </a:r>
            <a:r>
              <a:rPr lang="en-GB" dirty="0" smtClean="0"/>
              <a:t> </a:t>
            </a:r>
            <a:r>
              <a:rPr lang="en-GB" dirty="0" err="1" smtClean="0"/>
              <a:t>cuối</a:t>
            </a:r>
            <a:r>
              <a:rPr lang="en-GB" dirty="0" smtClean="0"/>
              <a:t> </a:t>
            </a:r>
            <a:r>
              <a:rPr lang="en-GB" dirty="0" err="1" smtClean="0"/>
              <a:t>mỗi</a:t>
            </a:r>
            <a:r>
              <a:rPr lang="en-GB" dirty="0" smtClean="0"/>
              <a:t> </a:t>
            </a:r>
            <a:r>
              <a:rPr lang="en-GB" dirty="0" err="1" smtClean="0"/>
              <a:t>buổi</a:t>
            </a:r>
            <a:r>
              <a:rPr lang="en-GB" dirty="0" smtClean="0"/>
              <a:t> </a:t>
            </a:r>
            <a:r>
              <a:rPr lang="en-GB" dirty="0" err="1" smtClean="0"/>
              <a:t>học</a:t>
            </a:r>
            <a:r>
              <a:rPr lang="en-GB" dirty="0" smtClean="0"/>
              <a:t> </a:t>
            </a:r>
            <a:r>
              <a:rPr lang="en-GB" dirty="0" smtClean="0">
                <a:sym typeface="Wingdings" panose="05000000000000000000" pitchFamily="2" charset="2"/>
              </a:rPr>
              <a:t></a:t>
            </a:r>
            <a:endParaRPr lang="en-GB" dirty="0"/>
          </a:p>
        </p:txBody>
      </p:sp>
    </p:spTree>
    <p:extLst>
      <p:ext uri="{BB962C8B-B14F-4D97-AF65-F5344CB8AC3E}">
        <p14:creationId xmlns:p14="http://schemas.microsoft.com/office/powerpoint/2010/main" val="326103954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WordPress </a:t>
            </a:r>
            <a:r>
              <a:rPr lang="en-US" dirty="0"/>
              <a:t>Techniques</a:t>
            </a:r>
          </a:p>
        </p:txBody>
      </p:sp>
    </p:spTree>
    <p:extLst>
      <p:ext uri="{BB962C8B-B14F-4D97-AF65-F5344CB8AC3E}">
        <p14:creationId xmlns:p14="http://schemas.microsoft.com/office/powerpoint/2010/main" val="101303372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Take a look</a:t>
            </a:r>
            <a:endParaRPr lang="en-US" dirty="0"/>
          </a:p>
        </p:txBody>
      </p:sp>
      <p:sp>
        <p:nvSpPr>
          <p:cNvPr id="4" name="Text Placeholder 3"/>
          <p:cNvSpPr>
            <a:spLocks noGrp="1"/>
          </p:cNvSpPr>
          <p:nvPr>
            <p:ph type="body" sz="quarter" idx="10"/>
          </p:nvPr>
        </p:nvSpPr>
        <p:spPr>
          <a:xfrm>
            <a:off x="269239" y="1189177"/>
            <a:ext cx="11653523" cy="3382529"/>
          </a:xfrm>
        </p:spPr>
        <p:txBody>
          <a:bodyPr/>
          <a:lstStyle/>
          <a:p>
            <a:pPr marL="742950" indent="-742950">
              <a:buFont typeface="+mj-lt"/>
              <a:buAutoNum type="arabicPeriod"/>
            </a:pPr>
            <a:r>
              <a:rPr lang="en-US" dirty="0" err="1" smtClean="0"/>
              <a:t>Tổng</a:t>
            </a:r>
            <a:r>
              <a:rPr lang="en-US" dirty="0" smtClean="0"/>
              <a:t> </a:t>
            </a:r>
            <a:r>
              <a:rPr lang="en-US" dirty="0" err="1" smtClean="0"/>
              <a:t>quan</a:t>
            </a:r>
            <a:r>
              <a:rPr lang="en-US" dirty="0" smtClean="0"/>
              <a:t> </a:t>
            </a:r>
            <a:r>
              <a:rPr lang="en-US" dirty="0" err="1" smtClean="0"/>
              <a:t>về</a:t>
            </a:r>
            <a:r>
              <a:rPr lang="en-US" dirty="0" smtClean="0"/>
              <a:t> website </a:t>
            </a:r>
            <a:r>
              <a:rPr lang="en-US" dirty="0" err="1" smtClean="0"/>
              <a:t>sử</a:t>
            </a:r>
            <a:r>
              <a:rPr lang="en-US" dirty="0" smtClean="0"/>
              <a:t> </a:t>
            </a:r>
            <a:r>
              <a:rPr lang="en-US" dirty="0" err="1" smtClean="0"/>
              <a:t>dụng</a:t>
            </a:r>
            <a:r>
              <a:rPr lang="en-US" dirty="0" smtClean="0"/>
              <a:t> WordPress</a:t>
            </a:r>
          </a:p>
          <a:p>
            <a:pPr marL="742950" indent="-742950">
              <a:buFont typeface="+mj-lt"/>
              <a:buAutoNum type="arabicPeriod"/>
            </a:pPr>
            <a:r>
              <a:rPr lang="en-US" dirty="0" smtClean="0"/>
              <a:t>Dashboard</a:t>
            </a:r>
          </a:p>
          <a:p>
            <a:pPr marL="742950" indent="-742950">
              <a:buAutoNum type="arabicPeriod" startAt="3"/>
            </a:pPr>
            <a:r>
              <a:rPr lang="en-US" dirty="0" smtClean="0"/>
              <a:t>Appearance, WordPress Themes.</a:t>
            </a:r>
          </a:p>
          <a:p>
            <a:pPr marL="742950" indent="-742950">
              <a:buAutoNum type="arabicPeriod" startAt="3"/>
            </a:pPr>
            <a:r>
              <a:rPr lang="en-US" dirty="0" err="1" smtClean="0"/>
              <a:t>Wiget</a:t>
            </a:r>
            <a:endParaRPr lang="en-US" dirty="0" smtClean="0"/>
          </a:p>
          <a:p>
            <a:pPr marL="742950" indent="-742950">
              <a:buAutoNum type="arabicPeriod" startAt="3"/>
            </a:pPr>
            <a:r>
              <a:rPr lang="en-US" dirty="0" smtClean="0"/>
              <a:t>Plugin</a:t>
            </a:r>
            <a:endParaRPr lang="en-US" dirty="0"/>
          </a:p>
        </p:txBody>
      </p:sp>
    </p:spTree>
    <p:extLst>
      <p:ext uri="{BB962C8B-B14F-4D97-AF65-F5344CB8AC3E}">
        <p14:creationId xmlns:p14="http://schemas.microsoft.com/office/powerpoint/2010/main" val="150235025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187"/>
            <a:ext cx="9789098" cy="1793090"/>
          </a:xfrm>
        </p:spPr>
        <p:txBody>
          <a:bodyPr/>
          <a:lstStyle/>
          <a:p>
            <a:r>
              <a:rPr lang="en-GB" dirty="0" smtClean="0"/>
              <a:t>Tech Course @PTIT FY17</a:t>
            </a:r>
            <a:br>
              <a:rPr lang="en-GB" dirty="0" smtClean="0"/>
            </a:br>
            <a:r>
              <a:rPr lang="en-GB" dirty="0" smtClean="0"/>
              <a:t>Day 2 – Code themes </a:t>
            </a:r>
            <a:r>
              <a:rPr lang="en-GB" smtClean="0"/>
              <a:t>for WordPress</a:t>
            </a:r>
            <a:endParaRPr lang="en-GB" dirty="0"/>
          </a:p>
        </p:txBody>
      </p:sp>
      <p:sp>
        <p:nvSpPr>
          <p:cNvPr id="3" name="Text Placeholder 2"/>
          <p:cNvSpPr>
            <a:spLocks noGrp="1"/>
          </p:cNvSpPr>
          <p:nvPr>
            <p:ph type="body" sz="quarter" idx="12"/>
          </p:nvPr>
        </p:nvSpPr>
        <p:spPr/>
        <p:txBody>
          <a:bodyPr/>
          <a:lstStyle/>
          <a:p>
            <a:r>
              <a:rPr lang="en-GB" dirty="0" smtClean="0"/>
              <a:t>Du Van Nguyen</a:t>
            </a:r>
          </a:p>
          <a:p>
            <a:r>
              <a:rPr lang="en-US" dirty="0"/>
              <a:t>Technical Evangelist</a:t>
            </a:r>
            <a:endParaRPr lang="en-GB" dirty="0" smtClean="0"/>
          </a:p>
        </p:txBody>
      </p:sp>
    </p:spTree>
    <p:extLst>
      <p:ext uri="{BB962C8B-B14F-4D97-AF65-F5344CB8AC3E}">
        <p14:creationId xmlns:p14="http://schemas.microsoft.com/office/powerpoint/2010/main" val="5439323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194" y="174502"/>
            <a:ext cx="11655840" cy="899665"/>
          </a:xfrm>
        </p:spPr>
        <p:txBody>
          <a:bodyPr/>
          <a:lstStyle/>
          <a:p>
            <a:r>
              <a:rPr lang="en-GB" dirty="0" err="1" smtClean="0"/>
              <a:t>Cấu</a:t>
            </a:r>
            <a:r>
              <a:rPr lang="en-GB" dirty="0" smtClean="0"/>
              <a:t> </a:t>
            </a:r>
            <a:r>
              <a:rPr lang="en-GB" dirty="0" err="1" smtClean="0"/>
              <a:t>trúc</a:t>
            </a:r>
            <a:r>
              <a:rPr lang="en-GB" dirty="0" smtClean="0"/>
              <a:t> </a:t>
            </a:r>
            <a:r>
              <a:rPr lang="en-GB" dirty="0" err="1" smtClean="0"/>
              <a:t>giao</a:t>
            </a:r>
            <a:r>
              <a:rPr lang="en-GB" dirty="0" smtClean="0"/>
              <a:t> </a:t>
            </a:r>
            <a:r>
              <a:rPr lang="en-GB" dirty="0" err="1" smtClean="0"/>
              <a:t>diện</a:t>
            </a:r>
            <a:r>
              <a:rPr lang="en-GB" dirty="0" smtClean="0"/>
              <a:t> </a:t>
            </a:r>
            <a:r>
              <a:rPr lang="en-GB" dirty="0" err="1" smtClean="0"/>
              <a:t>trong</a:t>
            </a:r>
            <a:r>
              <a:rPr lang="en-GB" dirty="0" smtClean="0"/>
              <a:t> WordPress</a:t>
            </a:r>
            <a:endParaRPr lang="en-GB" dirty="0"/>
          </a:p>
        </p:txBody>
      </p:sp>
      <p:sp>
        <p:nvSpPr>
          <p:cNvPr id="2" name="Text Placeholder 1"/>
          <p:cNvSpPr>
            <a:spLocks noGrp="1"/>
          </p:cNvSpPr>
          <p:nvPr>
            <p:ph type="body" sz="quarter" idx="10"/>
          </p:nvPr>
        </p:nvSpPr>
        <p:spPr>
          <a:xfrm>
            <a:off x="6844145" y="1415007"/>
            <a:ext cx="2826328" cy="5539978"/>
          </a:xfrm>
        </p:spPr>
        <p:txBody>
          <a:bodyPr/>
          <a:lstStyle/>
          <a:p>
            <a:r>
              <a:rPr lang="en-US" sz="2000" dirty="0" err="1"/>
              <a:t>functions.php</a:t>
            </a:r>
            <a:endParaRPr lang="en-US" sz="2000" dirty="0"/>
          </a:p>
          <a:p>
            <a:r>
              <a:rPr lang="en-US" sz="2000" dirty="0" err="1"/>
              <a:t>index.php</a:t>
            </a:r>
            <a:endParaRPr lang="en-US" sz="2000" dirty="0"/>
          </a:p>
          <a:p>
            <a:r>
              <a:rPr lang="en-US" sz="2000" dirty="0" err="1"/>
              <a:t>header.php</a:t>
            </a:r>
            <a:endParaRPr lang="en-US" sz="2000" dirty="0"/>
          </a:p>
          <a:p>
            <a:r>
              <a:rPr lang="en-US" sz="2000" dirty="0" err="1"/>
              <a:t>footer.php</a:t>
            </a:r>
            <a:endParaRPr lang="en-US" sz="2000" dirty="0"/>
          </a:p>
          <a:p>
            <a:r>
              <a:rPr lang="en-US" sz="2000" dirty="0" err="1"/>
              <a:t>page.php</a:t>
            </a:r>
            <a:endParaRPr lang="en-US" sz="2000" dirty="0"/>
          </a:p>
          <a:p>
            <a:r>
              <a:rPr lang="en-US" sz="2000" dirty="0" err="1"/>
              <a:t>single.php</a:t>
            </a:r>
            <a:endParaRPr lang="en-US" sz="2000" dirty="0"/>
          </a:p>
          <a:p>
            <a:r>
              <a:rPr lang="en-US" sz="2000" dirty="0" err="1"/>
              <a:t>content.php</a:t>
            </a:r>
            <a:endParaRPr lang="en-US" sz="2000" dirty="0"/>
          </a:p>
          <a:p>
            <a:r>
              <a:rPr lang="en-US" sz="2000" dirty="0"/>
              <a:t>content-</a:t>
            </a:r>
            <a:r>
              <a:rPr lang="en-US" sz="2000" dirty="0" err="1"/>
              <a:t>none.php</a:t>
            </a:r>
            <a:endParaRPr lang="en-US" sz="2000" dirty="0"/>
          </a:p>
          <a:p>
            <a:r>
              <a:rPr lang="en-US" sz="2000" dirty="0" err="1"/>
              <a:t>archive.php</a:t>
            </a:r>
            <a:endParaRPr lang="en-US" sz="2000" dirty="0"/>
          </a:p>
          <a:p>
            <a:r>
              <a:rPr lang="en-US" sz="2000" dirty="0" err="1"/>
              <a:t>search.php</a:t>
            </a:r>
            <a:endParaRPr lang="en-US" sz="2000" dirty="0"/>
          </a:p>
          <a:p>
            <a:r>
              <a:rPr lang="en-US" sz="2000" dirty="0" err="1"/>
              <a:t>author.php</a:t>
            </a:r>
            <a:endParaRPr lang="en-US" sz="2000" dirty="0"/>
          </a:p>
          <a:p>
            <a:r>
              <a:rPr lang="en-US" sz="2000" dirty="0"/>
              <a:t>404.php</a:t>
            </a:r>
          </a:p>
          <a:p>
            <a:r>
              <a:rPr lang="en-US" sz="2000" dirty="0" err="1"/>
              <a:t>sidebar.php</a:t>
            </a:r>
            <a:endParaRPr lang="en-US" sz="2000" dirty="0"/>
          </a:p>
          <a:p>
            <a:endParaRPr lang="en-US" sz="2400" dirty="0" smtClean="0"/>
          </a:p>
          <a:p>
            <a:r>
              <a:rPr lang="en-US" sz="2400" dirty="0" smtClean="0"/>
              <a:t> </a:t>
            </a:r>
            <a:endParaRPr lang="en-US" sz="2400" dirty="0"/>
          </a:p>
          <a:p>
            <a:pPr lvl="1"/>
            <a:endParaRPr lang="en-US" sz="1200" dirty="0"/>
          </a:p>
        </p:txBody>
      </p:sp>
      <p:sp>
        <p:nvSpPr>
          <p:cNvPr id="4" name="Rounded Rectangle 3"/>
          <p:cNvSpPr/>
          <p:nvPr/>
        </p:nvSpPr>
        <p:spPr bwMode="auto">
          <a:xfrm>
            <a:off x="1381285" y="1260762"/>
            <a:ext cx="3020291" cy="62345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Root Themes Folder</a:t>
            </a:r>
          </a:p>
        </p:txBody>
      </p:sp>
      <p:cxnSp>
        <p:nvCxnSpPr>
          <p:cNvPr id="6" name="Straight Arrow Connector 5"/>
          <p:cNvCxnSpPr/>
          <p:nvPr/>
        </p:nvCxnSpPr>
        <p:spPr>
          <a:xfrm>
            <a:off x="4558146" y="1572490"/>
            <a:ext cx="1413163" cy="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2873" y="1572490"/>
            <a:ext cx="0" cy="4204855"/>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012873" y="1572490"/>
            <a:ext cx="858982"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012873" y="2057399"/>
            <a:ext cx="858982"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012873" y="2362199"/>
            <a:ext cx="858982"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012873" y="2722417"/>
            <a:ext cx="858982"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012873" y="3054926"/>
            <a:ext cx="858982"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012873" y="3401290"/>
            <a:ext cx="858982"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012873" y="3674917"/>
            <a:ext cx="858982"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012873" y="4038599"/>
            <a:ext cx="858982"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012873" y="4398818"/>
            <a:ext cx="858982"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012873" y="4745180"/>
            <a:ext cx="858982"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012873" y="5063836"/>
            <a:ext cx="858982"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012873" y="5368636"/>
            <a:ext cx="858982"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012873" y="5756563"/>
            <a:ext cx="858982"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848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strVal val="#ppt_w*0.70"/>
                                          </p:val>
                                        </p:tav>
                                        <p:tav tm="100000">
                                          <p:val>
                                            <p:strVal val="#ppt_w"/>
                                          </p:val>
                                        </p:tav>
                                      </p:tavLst>
                                    </p:anim>
                                    <p:anim calcmode="lin" valueType="num">
                                      <p:cBhvr>
                                        <p:cTn id="14" dur="1000" fill="hold"/>
                                        <p:tgtEl>
                                          <p:spTgt spid="6"/>
                                        </p:tgtEl>
                                        <p:attrNameLst>
                                          <p:attrName>ppt_h</p:attrName>
                                        </p:attrNameLst>
                                      </p:cBhvr>
                                      <p:tavLst>
                                        <p:tav tm="0">
                                          <p:val>
                                            <p:strVal val="#ppt_h"/>
                                          </p:val>
                                        </p:tav>
                                        <p:tav tm="100000">
                                          <p:val>
                                            <p:strVal val="#ppt_h"/>
                                          </p:val>
                                        </p:tav>
                                      </p:tavLst>
                                    </p:anim>
                                    <p:animEffect transition="in" filter="fade">
                                      <p:cBhvr>
                                        <p:cTn id="15" dur="1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1000" fill="hold"/>
                                        <p:tgtEl>
                                          <p:spTgt spid="16"/>
                                        </p:tgtEl>
                                        <p:attrNameLst>
                                          <p:attrName>ppt_w</p:attrName>
                                        </p:attrNameLst>
                                      </p:cBhvr>
                                      <p:tavLst>
                                        <p:tav tm="0">
                                          <p:val>
                                            <p:strVal val="#ppt_w*0.70"/>
                                          </p:val>
                                        </p:tav>
                                        <p:tav tm="100000">
                                          <p:val>
                                            <p:strVal val="#ppt_w"/>
                                          </p:val>
                                        </p:tav>
                                      </p:tavLst>
                                    </p:anim>
                                    <p:anim calcmode="lin" valueType="num">
                                      <p:cBhvr>
                                        <p:cTn id="21" dur="1000" fill="hold"/>
                                        <p:tgtEl>
                                          <p:spTgt spid="16"/>
                                        </p:tgtEl>
                                        <p:attrNameLst>
                                          <p:attrName>ppt_h</p:attrName>
                                        </p:attrNameLst>
                                      </p:cBhvr>
                                      <p:tavLst>
                                        <p:tav tm="0">
                                          <p:val>
                                            <p:strVal val="#ppt_h"/>
                                          </p:val>
                                        </p:tav>
                                        <p:tav tm="100000">
                                          <p:val>
                                            <p:strVal val="#ppt_h"/>
                                          </p:val>
                                        </p:tav>
                                      </p:tavLst>
                                    </p:anim>
                                    <p:animEffect transition="in" filter="fade">
                                      <p:cBhvr>
                                        <p:cTn id="22" dur="1000"/>
                                        <p:tgtEl>
                                          <p:spTgt spid="16"/>
                                        </p:tgtEl>
                                      </p:cBhvr>
                                    </p:animEffect>
                                  </p:childTnLst>
                                </p:cTn>
                              </p:par>
                              <p:par>
                                <p:cTn id="23" presetID="55"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strVal val="#ppt_w*0.70"/>
                                          </p:val>
                                        </p:tav>
                                        <p:tav tm="100000">
                                          <p:val>
                                            <p:strVal val="#ppt_w"/>
                                          </p:val>
                                        </p:tav>
                                      </p:tavLst>
                                    </p:anim>
                                    <p:anim calcmode="lin" valueType="num">
                                      <p:cBhvr>
                                        <p:cTn id="26" dur="1000" fill="hold"/>
                                        <p:tgtEl>
                                          <p:spTgt spid="22"/>
                                        </p:tgtEl>
                                        <p:attrNameLst>
                                          <p:attrName>ppt_h</p:attrName>
                                        </p:attrNameLst>
                                      </p:cBhvr>
                                      <p:tavLst>
                                        <p:tav tm="0">
                                          <p:val>
                                            <p:strVal val="#ppt_h"/>
                                          </p:val>
                                        </p:tav>
                                        <p:tav tm="100000">
                                          <p:val>
                                            <p:strVal val="#ppt_h"/>
                                          </p:val>
                                        </p:tav>
                                      </p:tavLst>
                                    </p:anim>
                                    <p:animEffect transition="in" filter="fade">
                                      <p:cBhvr>
                                        <p:cTn id="27" dur="1000"/>
                                        <p:tgtEl>
                                          <p:spTgt spid="22"/>
                                        </p:tgtEl>
                                      </p:cBhvr>
                                    </p:animEffect>
                                  </p:childTnLst>
                                </p:cTn>
                              </p:par>
                              <p:par>
                                <p:cTn id="28" presetID="55"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1000" fill="hold"/>
                                        <p:tgtEl>
                                          <p:spTgt spid="10"/>
                                        </p:tgtEl>
                                        <p:attrNameLst>
                                          <p:attrName>ppt_w</p:attrName>
                                        </p:attrNameLst>
                                      </p:cBhvr>
                                      <p:tavLst>
                                        <p:tav tm="0">
                                          <p:val>
                                            <p:strVal val="#ppt_w*0.70"/>
                                          </p:val>
                                        </p:tav>
                                        <p:tav tm="100000">
                                          <p:val>
                                            <p:strVal val="#ppt_w"/>
                                          </p:val>
                                        </p:tav>
                                      </p:tavLst>
                                    </p:anim>
                                    <p:anim calcmode="lin" valueType="num">
                                      <p:cBhvr>
                                        <p:cTn id="31" dur="1000" fill="hold"/>
                                        <p:tgtEl>
                                          <p:spTgt spid="10"/>
                                        </p:tgtEl>
                                        <p:attrNameLst>
                                          <p:attrName>ppt_h</p:attrName>
                                        </p:attrNameLst>
                                      </p:cBhvr>
                                      <p:tavLst>
                                        <p:tav tm="0">
                                          <p:val>
                                            <p:strVal val="#ppt_h"/>
                                          </p:val>
                                        </p:tav>
                                        <p:tav tm="100000">
                                          <p:val>
                                            <p:strVal val="#ppt_h"/>
                                          </p:val>
                                        </p:tav>
                                      </p:tavLst>
                                    </p:anim>
                                    <p:animEffect transition="in" filter="fade">
                                      <p:cBhvr>
                                        <p:cTn id="32" dur="1000"/>
                                        <p:tgtEl>
                                          <p:spTgt spid="10"/>
                                        </p:tgtEl>
                                      </p:cBhvr>
                                    </p:animEffect>
                                  </p:childTnLst>
                                </p:cTn>
                              </p:par>
                              <p:par>
                                <p:cTn id="33" presetID="55"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1000" fill="hold"/>
                                        <p:tgtEl>
                                          <p:spTgt spid="23"/>
                                        </p:tgtEl>
                                        <p:attrNameLst>
                                          <p:attrName>ppt_w</p:attrName>
                                        </p:attrNameLst>
                                      </p:cBhvr>
                                      <p:tavLst>
                                        <p:tav tm="0">
                                          <p:val>
                                            <p:strVal val="#ppt_w*0.70"/>
                                          </p:val>
                                        </p:tav>
                                        <p:tav tm="100000">
                                          <p:val>
                                            <p:strVal val="#ppt_w"/>
                                          </p:val>
                                        </p:tav>
                                      </p:tavLst>
                                    </p:anim>
                                    <p:anim calcmode="lin" valueType="num">
                                      <p:cBhvr>
                                        <p:cTn id="36" dur="1000" fill="hold"/>
                                        <p:tgtEl>
                                          <p:spTgt spid="23"/>
                                        </p:tgtEl>
                                        <p:attrNameLst>
                                          <p:attrName>ppt_h</p:attrName>
                                        </p:attrNameLst>
                                      </p:cBhvr>
                                      <p:tavLst>
                                        <p:tav tm="0">
                                          <p:val>
                                            <p:strVal val="#ppt_h"/>
                                          </p:val>
                                        </p:tav>
                                        <p:tav tm="100000">
                                          <p:val>
                                            <p:strVal val="#ppt_h"/>
                                          </p:val>
                                        </p:tav>
                                      </p:tavLst>
                                    </p:anim>
                                    <p:animEffect transition="in" filter="fade">
                                      <p:cBhvr>
                                        <p:cTn id="37" dur="1000"/>
                                        <p:tgtEl>
                                          <p:spTgt spid="23"/>
                                        </p:tgtEl>
                                      </p:cBhvr>
                                    </p:animEffect>
                                  </p:childTnLst>
                                </p:cTn>
                              </p:par>
                              <p:par>
                                <p:cTn id="38" presetID="55"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1000" fill="hold"/>
                                        <p:tgtEl>
                                          <p:spTgt spid="24"/>
                                        </p:tgtEl>
                                        <p:attrNameLst>
                                          <p:attrName>ppt_w</p:attrName>
                                        </p:attrNameLst>
                                      </p:cBhvr>
                                      <p:tavLst>
                                        <p:tav tm="0">
                                          <p:val>
                                            <p:strVal val="#ppt_w*0.70"/>
                                          </p:val>
                                        </p:tav>
                                        <p:tav tm="100000">
                                          <p:val>
                                            <p:strVal val="#ppt_w"/>
                                          </p:val>
                                        </p:tav>
                                      </p:tavLst>
                                    </p:anim>
                                    <p:anim calcmode="lin" valueType="num">
                                      <p:cBhvr>
                                        <p:cTn id="41" dur="1000" fill="hold"/>
                                        <p:tgtEl>
                                          <p:spTgt spid="24"/>
                                        </p:tgtEl>
                                        <p:attrNameLst>
                                          <p:attrName>ppt_h</p:attrName>
                                        </p:attrNameLst>
                                      </p:cBhvr>
                                      <p:tavLst>
                                        <p:tav tm="0">
                                          <p:val>
                                            <p:strVal val="#ppt_h"/>
                                          </p:val>
                                        </p:tav>
                                        <p:tav tm="100000">
                                          <p:val>
                                            <p:strVal val="#ppt_h"/>
                                          </p:val>
                                        </p:tav>
                                      </p:tavLst>
                                    </p:anim>
                                    <p:animEffect transition="in" filter="fade">
                                      <p:cBhvr>
                                        <p:cTn id="42" dur="1000"/>
                                        <p:tgtEl>
                                          <p:spTgt spid="24"/>
                                        </p:tgtEl>
                                      </p:cBhvr>
                                    </p:animEffect>
                                  </p:childTnLst>
                                </p:cTn>
                              </p:par>
                              <p:par>
                                <p:cTn id="43" presetID="55"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p:cTn id="45" dur="1000" fill="hold"/>
                                        <p:tgtEl>
                                          <p:spTgt spid="25"/>
                                        </p:tgtEl>
                                        <p:attrNameLst>
                                          <p:attrName>ppt_w</p:attrName>
                                        </p:attrNameLst>
                                      </p:cBhvr>
                                      <p:tavLst>
                                        <p:tav tm="0">
                                          <p:val>
                                            <p:strVal val="#ppt_w*0.70"/>
                                          </p:val>
                                        </p:tav>
                                        <p:tav tm="100000">
                                          <p:val>
                                            <p:strVal val="#ppt_w"/>
                                          </p:val>
                                        </p:tav>
                                      </p:tavLst>
                                    </p:anim>
                                    <p:anim calcmode="lin" valueType="num">
                                      <p:cBhvr>
                                        <p:cTn id="46" dur="1000" fill="hold"/>
                                        <p:tgtEl>
                                          <p:spTgt spid="25"/>
                                        </p:tgtEl>
                                        <p:attrNameLst>
                                          <p:attrName>ppt_h</p:attrName>
                                        </p:attrNameLst>
                                      </p:cBhvr>
                                      <p:tavLst>
                                        <p:tav tm="0">
                                          <p:val>
                                            <p:strVal val="#ppt_h"/>
                                          </p:val>
                                        </p:tav>
                                        <p:tav tm="100000">
                                          <p:val>
                                            <p:strVal val="#ppt_h"/>
                                          </p:val>
                                        </p:tav>
                                      </p:tavLst>
                                    </p:anim>
                                    <p:animEffect transition="in" filter="fade">
                                      <p:cBhvr>
                                        <p:cTn id="47" dur="1000"/>
                                        <p:tgtEl>
                                          <p:spTgt spid="25"/>
                                        </p:tgtEl>
                                      </p:cBhvr>
                                    </p:animEffect>
                                  </p:childTnLst>
                                </p:cTn>
                              </p:par>
                              <p:par>
                                <p:cTn id="48" presetID="55" presetClass="entr" presetSubtype="0"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1000" fill="hold"/>
                                        <p:tgtEl>
                                          <p:spTgt spid="26"/>
                                        </p:tgtEl>
                                        <p:attrNameLst>
                                          <p:attrName>ppt_w</p:attrName>
                                        </p:attrNameLst>
                                      </p:cBhvr>
                                      <p:tavLst>
                                        <p:tav tm="0">
                                          <p:val>
                                            <p:strVal val="#ppt_w*0.70"/>
                                          </p:val>
                                        </p:tav>
                                        <p:tav tm="100000">
                                          <p:val>
                                            <p:strVal val="#ppt_w"/>
                                          </p:val>
                                        </p:tav>
                                      </p:tavLst>
                                    </p:anim>
                                    <p:anim calcmode="lin" valueType="num">
                                      <p:cBhvr>
                                        <p:cTn id="51" dur="1000" fill="hold"/>
                                        <p:tgtEl>
                                          <p:spTgt spid="26"/>
                                        </p:tgtEl>
                                        <p:attrNameLst>
                                          <p:attrName>ppt_h</p:attrName>
                                        </p:attrNameLst>
                                      </p:cBhvr>
                                      <p:tavLst>
                                        <p:tav tm="0">
                                          <p:val>
                                            <p:strVal val="#ppt_h"/>
                                          </p:val>
                                        </p:tav>
                                        <p:tav tm="100000">
                                          <p:val>
                                            <p:strVal val="#ppt_h"/>
                                          </p:val>
                                        </p:tav>
                                      </p:tavLst>
                                    </p:anim>
                                    <p:animEffect transition="in" filter="fade">
                                      <p:cBhvr>
                                        <p:cTn id="52" dur="1000"/>
                                        <p:tgtEl>
                                          <p:spTgt spid="26"/>
                                        </p:tgtEl>
                                      </p:cBhvr>
                                    </p:animEffect>
                                  </p:childTnLst>
                                </p:cTn>
                              </p:par>
                              <p:par>
                                <p:cTn id="53" presetID="55"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p:cTn id="55" dur="1000" fill="hold"/>
                                        <p:tgtEl>
                                          <p:spTgt spid="27"/>
                                        </p:tgtEl>
                                        <p:attrNameLst>
                                          <p:attrName>ppt_w</p:attrName>
                                        </p:attrNameLst>
                                      </p:cBhvr>
                                      <p:tavLst>
                                        <p:tav tm="0">
                                          <p:val>
                                            <p:strVal val="#ppt_w*0.70"/>
                                          </p:val>
                                        </p:tav>
                                        <p:tav tm="100000">
                                          <p:val>
                                            <p:strVal val="#ppt_w"/>
                                          </p:val>
                                        </p:tav>
                                      </p:tavLst>
                                    </p:anim>
                                    <p:anim calcmode="lin" valueType="num">
                                      <p:cBhvr>
                                        <p:cTn id="56" dur="1000" fill="hold"/>
                                        <p:tgtEl>
                                          <p:spTgt spid="27"/>
                                        </p:tgtEl>
                                        <p:attrNameLst>
                                          <p:attrName>ppt_h</p:attrName>
                                        </p:attrNameLst>
                                      </p:cBhvr>
                                      <p:tavLst>
                                        <p:tav tm="0">
                                          <p:val>
                                            <p:strVal val="#ppt_h"/>
                                          </p:val>
                                        </p:tav>
                                        <p:tav tm="100000">
                                          <p:val>
                                            <p:strVal val="#ppt_h"/>
                                          </p:val>
                                        </p:tav>
                                      </p:tavLst>
                                    </p:anim>
                                    <p:animEffect transition="in" filter="fade">
                                      <p:cBhvr>
                                        <p:cTn id="57" dur="1000"/>
                                        <p:tgtEl>
                                          <p:spTgt spid="27"/>
                                        </p:tgtEl>
                                      </p:cBhvr>
                                    </p:animEffect>
                                  </p:childTnLst>
                                </p:cTn>
                              </p:par>
                              <p:par>
                                <p:cTn id="58" presetID="55" presetClass="entr" presetSubtype="0" fill="hold" nodeType="with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p:cTn id="60" dur="1000" fill="hold"/>
                                        <p:tgtEl>
                                          <p:spTgt spid="28"/>
                                        </p:tgtEl>
                                        <p:attrNameLst>
                                          <p:attrName>ppt_w</p:attrName>
                                        </p:attrNameLst>
                                      </p:cBhvr>
                                      <p:tavLst>
                                        <p:tav tm="0">
                                          <p:val>
                                            <p:strVal val="#ppt_w*0.70"/>
                                          </p:val>
                                        </p:tav>
                                        <p:tav tm="100000">
                                          <p:val>
                                            <p:strVal val="#ppt_w"/>
                                          </p:val>
                                        </p:tav>
                                      </p:tavLst>
                                    </p:anim>
                                    <p:anim calcmode="lin" valueType="num">
                                      <p:cBhvr>
                                        <p:cTn id="61" dur="1000" fill="hold"/>
                                        <p:tgtEl>
                                          <p:spTgt spid="28"/>
                                        </p:tgtEl>
                                        <p:attrNameLst>
                                          <p:attrName>ppt_h</p:attrName>
                                        </p:attrNameLst>
                                      </p:cBhvr>
                                      <p:tavLst>
                                        <p:tav tm="0">
                                          <p:val>
                                            <p:strVal val="#ppt_h"/>
                                          </p:val>
                                        </p:tav>
                                        <p:tav tm="100000">
                                          <p:val>
                                            <p:strVal val="#ppt_h"/>
                                          </p:val>
                                        </p:tav>
                                      </p:tavLst>
                                    </p:anim>
                                    <p:animEffect transition="in" filter="fade">
                                      <p:cBhvr>
                                        <p:cTn id="62" dur="1000"/>
                                        <p:tgtEl>
                                          <p:spTgt spid="28"/>
                                        </p:tgtEl>
                                      </p:cBhvr>
                                    </p:animEffect>
                                  </p:childTnLst>
                                </p:cTn>
                              </p:par>
                              <p:par>
                                <p:cTn id="63" presetID="55" presetClass="entr" presetSubtype="0"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p:cTn id="65" dur="1000" fill="hold"/>
                                        <p:tgtEl>
                                          <p:spTgt spid="29"/>
                                        </p:tgtEl>
                                        <p:attrNameLst>
                                          <p:attrName>ppt_w</p:attrName>
                                        </p:attrNameLst>
                                      </p:cBhvr>
                                      <p:tavLst>
                                        <p:tav tm="0">
                                          <p:val>
                                            <p:strVal val="#ppt_w*0.70"/>
                                          </p:val>
                                        </p:tav>
                                        <p:tav tm="100000">
                                          <p:val>
                                            <p:strVal val="#ppt_w"/>
                                          </p:val>
                                        </p:tav>
                                      </p:tavLst>
                                    </p:anim>
                                    <p:anim calcmode="lin" valueType="num">
                                      <p:cBhvr>
                                        <p:cTn id="66" dur="1000" fill="hold"/>
                                        <p:tgtEl>
                                          <p:spTgt spid="29"/>
                                        </p:tgtEl>
                                        <p:attrNameLst>
                                          <p:attrName>ppt_h</p:attrName>
                                        </p:attrNameLst>
                                      </p:cBhvr>
                                      <p:tavLst>
                                        <p:tav tm="0">
                                          <p:val>
                                            <p:strVal val="#ppt_h"/>
                                          </p:val>
                                        </p:tav>
                                        <p:tav tm="100000">
                                          <p:val>
                                            <p:strVal val="#ppt_h"/>
                                          </p:val>
                                        </p:tav>
                                      </p:tavLst>
                                    </p:anim>
                                    <p:animEffect transition="in" filter="fade">
                                      <p:cBhvr>
                                        <p:cTn id="67" dur="1000"/>
                                        <p:tgtEl>
                                          <p:spTgt spid="29"/>
                                        </p:tgtEl>
                                      </p:cBhvr>
                                    </p:animEffect>
                                  </p:childTnLst>
                                </p:cTn>
                              </p:par>
                              <p:par>
                                <p:cTn id="68" presetID="55" presetClass="entr" presetSubtype="0"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 calcmode="lin" valueType="num">
                                      <p:cBhvr>
                                        <p:cTn id="70" dur="1000" fill="hold"/>
                                        <p:tgtEl>
                                          <p:spTgt spid="30"/>
                                        </p:tgtEl>
                                        <p:attrNameLst>
                                          <p:attrName>ppt_w</p:attrName>
                                        </p:attrNameLst>
                                      </p:cBhvr>
                                      <p:tavLst>
                                        <p:tav tm="0">
                                          <p:val>
                                            <p:strVal val="#ppt_w*0.70"/>
                                          </p:val>
                                        </p:tav>
                                        <p:tav tm="100000">
                                          <p:val>
                                            <p:strVal val="#ppt_w"/>
                                          </p:val>
                                        </p:tav>
                                      </p:tavLst>
                                    </p:anim>
                                    <p:anim calcmode="lin" valueType="num">
                                      <p:cBhvr>
                                        <p:cTn id="71" dur="1000" fill="hold"/>
                                        <p:tgtEl>
                                          <p:spTgt spid="30"/>
                                        </p:tgtEl>
                                        <p:attrNameLst>
                                          <p:attrName>ppt_h</p:attrName>
                                        </p:attrNameLst>
                                      </p:cBhvr>
                                      <p:tavLst>
                                        <p:tav tm="0">
                                          <p:val>
                                            <p:strVal val="#ppt_h"/>
                                          </p:val>
                                        </p:tav>
                                        <p:tav tm="100000">
                                          <p:val>
                                            <p:strVal val="#ppt_h"/>
                                          </p:val>
                                        </p:tav>
                                      </p:tavLst>
                                    </p:anim>
                                    <p:animEffect transition="in" filter="fade">
                                      <p:cBhvr>
                                        <p:cTn id="72" dur="1000"/>
                                        <p:tgtEl>
                                          <p:spTgt spid="30"/>
                                        </p:tgtEl>
                                      </p:cBhvr>
                                    </p:animEffect>
                                  </p:childTnLst>
                                </p:cTn>
                              </p:par>
                              <p:par>
                                <p:cTn id="73" presetID="55"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anim calcmode="lin" valueType="num">
                                      <p:cBhvr>
                                        <p:cTn id="75" dur="1000" fill="hold"/>
                                        <p:tgtEl>
                                          <p:spTgt spid="31"/>
                                        </p:tgtEl>
                                        <p:attrNameLst>
                                          <p:attrName>ppt_w</p:attrName>
                                        </p:attrNameLst>
                                      </p:cBhvr>
                                      <p:tavLst>
                                        <p:tav tm="0">
                                          <p:val>
                                            <p:strVal val="#ppt_w*0.70"/>
                                          </p:val>
                                        </p:tav>
                                        <p:tav tm="100000">
                                          <p:val>
                                            <p:strVal val="#ppt_w"/>
                                          </p:val>
                                        </p:tav>
                                      </p:tavLst>
                                    </p:anim>
                                    <p:anim calcmode="lin" valueType="num">
                                      <p:cBhvr>
                                        <p:cTn id="76" dur="1000" fill="hold"/>
                                        <p:tgtEl>
                                          <p:spTgt spid="31"/>
                                        </p:tgtEl>
                                        <p:attrNameLst>
                                          <p:attrName>ppt_h</p:attrName>
                                        </p:attrNameLst>
                                      </p:cBhvr>
                                      <p:tavLst>
                                        <p:tav tm="0">
                                          <p:val>
                                            <p:strVal val="#ppt_h"/>
                                          </p:val>
                                        </p:tav>
                                        <p:tav tm="100000">
                                          <p:val>
                                            <p:strVal val="#ppt_h"/>
                                          </p:val>
                                        </p:tav>
                                      </p:tavLst>
                                    </p:anim>
                                    <p:animEffect transition="in" filter="fade">
                                      <p:cBhvr>
                                        <p:cTn id="77" dur="1000"/>
                                        <p:tgtEl>
                                          <p:spTgt spid="31"/>
                                        </p:tgtEl>
                                      </p:cBhvr>
                                    </p:animEffect>
                                  </p:childTnLst>
                                </p:cTn>
                              </p:par>
                              <p:par>
                                <p:cTn id="78" presetID="55" presetClass="entr" presetSubtype="0" fill="hold" nodeType="withEffect">
                                  <p:stCondLst>
                                    <p:cond delay="0"/>
                                  </p:stCondLst>
                                  <p:childTnLst>
                                    <p:set>
                                      <p:cBhvr>
                                        <p:cTn id="79" dur="1" fill="hold">
                                          <p:stCondLst>
                                            <p:cond delay="0"/>
                                          </p:stCondLst>
                                        </p:cTn>
                                        <p:tgtEl>
                                          <p:spTgt spid="32"/>
                                        </p:tgtEl>
                                        <p:attrNameLst>
                                          <p:attrName>style.visibility</p:attrName>
                                        </p:attrNameLst>
                                      </p:cBhvr>
                                      <p:to>
                                        <p:strVal val="visible"/>
                                      </p:to>
                                    </p:set>
                                    <p:anim calcmode="lin" valueType="num">
                                      <p:cBhvr>
                                        <p:cTn id="80" dur="1000" fill="hold"/>
                                        <p:tgtEl>
                                          <p:spTgt spid="32"/>
                                        </p:tgtEl>
                                        <p:attrNameLst>
                                          <p:attrName>ppt_w</p:attrName>
                                        </p:attrNameLst>
                                      </p:cBhvr>
                                      <p:tavLst>
                                        <p:tav tm="0">
                                          <p:val>
                                            <p:strVal val="#ppt_w*0.70"/>
                                          </p:val>
                                        </p:tav>
                                        <p:tav tm="100000">
                                          <p:val>
                                            <p:strVal val="#ppt_w"/>
                                          </p:val>
                                        </p:tav>
                                      </p:tavLst>
                                    </p:anim>
                                    <p:anim calcmode="lin" valueType="num">
                                      <p:cBhvr>
                                        <p:cTn id="81" dur="1000" fill="hold"/>
                                        <p:tgtEl>
                                          <p:spTgt spid="32"/>
                                        </p:tgtEl>
                                        <p:attrNameLst>
                                          <p:attrName>ppt_h</p:attrName>
                                        </p:attrNameLst>
                                      </p:cBhvr>
                                      <p:tavLst>
                                        <p:tav tm="0">
                                          <p:val>
                                            <p:strVal val="#ppt_h"/>
                                          </p:val>
                                        </p:tav>
                                        <p:tav tm="100000">
                                          <p:val>
                                            <p:strVal val="#ppt_h"/>
                                          </p:val>
                                        </p:tav>
                                      </p:tavLst>
                                    </p:anim>
                                    <p:animEffect transition="in" filter="fade">
                                      <p:cBhvr>
                                        <p:cTn id="82" dur="1000"/>
                                        <p:tgtEl>
                                          <p:spTgt spid="32"/>
                                        </p:tgtEl>
                                      </p:cBhvr>
                                    </p:animEffect>
                                  </p:childTnLst>
                                </p:cTn>
                              </p:par>
                              <p:par>
                                <p:cTn id="83" presetID="55" presetClass="entr" presetSubtype="0" fill="hold" nodeType="withEffect">
                                  <p:stCondLst>
                                    <p:cond delay="0"/>
                                  </p:stCondLst>
                                  <p:childTnLst>
                                    <p:set>
                                      <p:cBhvr>
                                        <p:cTn id="84" dur="1" fill="hold">
                                          <p:stCondLst>
                                            <p:cond delay="0"/>
                                          </p:stCondLst>
                                        </p:cTn>
                                        <p:tgtEl>
                                          <p:spTgt spid="33"/>
                                        </p:tgtEl>
                                        <p:attrNameLst>
                                          <p:attrName>style.visibility</p:attrName>
                                        </p:attrNameLst>
                                      </p:cBhvr>
                                      <p:to>
                                        <p:strVal val="visible"/>
                                      </p:to>
                                    </p:set>
                                    <p:anim calcmode="lin" valueType="num">
                                      <p:cBhvr>
                                        <p:cTn id="85" dur="1000" fill="hold"/>
                                        <p:tgtEl>
                                          <p:spTgt spid="33"/>
                                        </p:tgtEl>
                                        <p:attrNameLst>
                                          <p:attrName>ppt_w</p:attrName>
                                        </p:attrNameLst>
                                      </p:cBhvr>
                                      <p:tavLst>
                                        <p:tav tm="0">
                                          <p:val>
                                            <p:strVal val="#ppt_w*0.70"/>
                                          </p:val>
                                        </p:tav>
                                        <p:tav tm="100000">
                                          <p:val>
                                            <p:strVal val="#ppt_w"/>
                                          </p:val>
                                        </p:tav>
                                      </p:tavLst>
                                    </p:anim>
                                    <p:anim calcmode="lin" valueType="num">
                                      <p:cBhvr>
                                        <p:cTn id="86" dur="1000" fill="hold"/>
                                        <p:tgtEl>
                                          <p:spTgt spid="33"/>
                                        </p:tgtEl>
                                        <p:attrNameLst>
                                          <p:attrName>ppt_h</p:attrName>
                                        </p:attrNameLst>
                                      </p:cBhvr>
                                      <p:tavLst>
                                        <p:tav tm="0">
                                          <p:val>
                                            <p:strVal val="#ppt_h"/>
                                          </p:val>
                                        </p:tav>
                                        <p:tav tm="100000">
                                          <p:val>
                                            <p:strVal val="#ppt_h"/>
                                          </p:val>
                                        </p:tav>
                                      </p:tavLst>
                                    </p:anim>
                                    <p:animEffect transition="in" filter="fade">
                                      <p:cBhvr>
                                        <p:cTn id="87" dur="1000"/>
                                        <p:tgtEl>
                                          <p:spTgt spid="33"/>
                                        </p:tgtEl>
                                      </p:cBhvr>
                                    </p:animEffect>
                                  </p:childTnLst>
                                </p:cTn>
                              </p:par>
                            </p:childTnLst>
                          </p:cTn>
                        </p:par>
                      </p:childTnLst>
                    </p:cTn>
                  </p:par>
                  <p:par>
                    <p:cTn id="88" fill="hold">
                      <p:stCondLst>
                        <p:cond delay="indefinite"/>
                      </p:stCondLst>
                      <p:childTnLst>
                        <p:par>
                          <p:cTn id="89" fill="hold">
                            <p:stCondLst>
                              <p:cond delay="0"/>
                            </p:stCondLst>
                            <p:childTnLst>
                              <p:par>
                                <p:cTn id="90" presetID="55" presetClass="entr" presetSubtype="0" fill="hold" grpId="0" nodeType="clickEffect">
                                  <p:stCondLst>
                                    <p:cond delay="0"/>
                                  </p:stCondLst>
                                  <p:childTnLst>
                                    <p:set>
                                      <p:cBhvr>
                                        <p:cTn id="91" dur="1" fill="hold">
                                          <p:stCondLst>
                                            <p:cond delay="0"/>
                                          </p:stCondLst>
                                        </p:cTn>
                                        <p:tgtEl>
                                          <p:spTgt spid="2">
                                            <p:txEl>
                                              <p:pRg st="0" end="0"/>
                                            </p:txEl>
                                          </p:spTgt>
                                        </p:tgtEl>
                                        <p:attrNameLst>
                                          <p:attrName>style.visibility</p:attrName>
                                        </p:attrNameLst>
                                      </p:cBhvr>
                                      <p:to>
                                        <p:strVal val="visible"/>
                                      </p:to>
                                    </p:set>
                                    <p:anim calcmode="lin" valueType="num">
                                      <p:cBhvr>
                                        <p:cTn id="92"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93"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4" dur="1000"/>
                                        <p:tgtEl>
                                          <p:spTgt spid="2">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55" presetClass="entr" presetSubtype="0" fill="hold" grpId="0" nodeType="clickEffect">
                                  <p:stCondLst>
                                    <p:cond delay="0"/>
                                  </p:stCondLst>
                                  <p:childTnLst>
                                    <p:set>
                                      <p:cBhvr>
                                        <p:cTn id="98" dur="1" fill="hold">
                                          <p:stCondLst>
                                            <p:cond delay="0"/>
                                          </p:stCondLst>
                                        </p:cTn>
                                        <p:tgtEl>
                                          <p:spTgt spid="2">
                                            <p:txEl>
                                              <p:pRg st="1" end="1"/>
                                            </p:txEl>
                                          </p:spTgt>
                                        </p:tgtEl>
                                        <p:attrNameLst>
                                          <p:attrName>style.visibility</p:attrName>
                                        </p:attrNameLst>
                                      </p:cBhvr>
                                      <p:to>
                                        <p:strVal val="visible"/>
                                      </p:to>
                                    </p:set>
                                    <p:anim calcmode="lin" valueType="num">
                                      <p:cBhvr>
                                        <p:cTn id="99"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00"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01" dur="1000"/>
                                        <p:tgtEl>
                                          <p:spTgt spid="2">
                                            <p:txEl>
                                              <p:pRg st="1" end="1"/>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55" presetClass="entr" presetSubtype="0" fill="hold" grpId="0" nodeType="clickEffect">
                                  <p:stCondLst>
                                    <p:cond delay="0"/>
                                  </p:stCondLst>
                                  <p:childTnLst>
                                    <p:set>
                                      <p:cBhvr>
                                        <p:cTn id="105" dur="1" fill="hold">
                                          <p:stCondLst>
                                            <p:cond delay="0"/>
                                          </p:stCondLst>
                                        </p:cTn>
                                        <p:tgtEl>
                                          <p:spTgt spid="2">
                                            <p:txEl>
                                              <p:pRg st="2" end="2"/>
                                            </p:txEl>
                                          </p:spTgt>
                                        </p:tgtEl>
                                        <p:attrNameLst>
                                          <p:attrName>style.visibility</p:attrName>
                                        </p:attrNameLst>
                                      </p:cBhvr>
                                      <p:to>
                                        <p:strVal val="visible"/>
                                      </p:to>
                                    </p:set>
                                    <p:anim calcmode="lin" valueType="num">
                                      <p:cBhvr>
                                        <p:cTn id="106"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107"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108" dur="1000"/>
                                        <p:tgtEl>
                                          <p:spTgt spid="2">
                                            <p:txEl>
                                              <p:pRg st="2" end="2"/>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55" presetClass="entr" presetSubtype="0" fill="hold" grpId="0" nodeType="clickEffect">
                                  <p:stCondLst>
                                    <p:cond delay="0"/>
                                  </p:stCondLst>
                                  <p:childTnLst>
                                    <p:set>
                                      <p:cBhvr>
                                        <p:cTn id="112" dur="1" fill="hold">
                                          <p:stCondLst>
                                            <p:cond delay="0"/>
                                          </p:stCondLst>
                                        </p:cTn>
                                        <p:tgtEl>
                                          <p:spTgt spid="2">
                                            <p:txEl>
                                              <p:pRg st="3" end="3"/>
                                            </p:txEl>
                                          </p:spTgt>
                                        </p:tgtEl>
                                        <p:attrNameLst>
                                          <p:attrName>style.visibility</p:attrName>
                                        </p:attrNameLst>
                                      </p:cBhvr>
                                      <p:to>
                                        <p:strVal val="visible"/>
                                      </p:to>
                                    </p:set>
                                    <p:anim calcmode="lin" valueType="num">
                                      <p:cBhvr>
                                        <p:cTn id="113" dur="1000" fill="hold"/>
                                        <p:tgtEl>
                                          <p:spTgt spid="2">
                                            <p:txEl>
                                              <p:pRg st="3" end="3"/>
                                            </p:txEl>
                                          </p:spTgt>
                                        </p:tgtEl>
                                        <p:attrNameLst>
                                          <p:attrName>ppt_w</p:attrName>
                                        </p:attrNameLst>
                                      </p:cBhvr>
                                      <p:tavLst>
                                        <p:tav tm="0">
                                          <p:val>
                                            <p:strVal val="#ppt_w*0.70"/>
                                          </p:val>
                                        </p:tav>
                                        <p:tav tm="100000">
                                          <p:val>
                                            <p:strVal val="#ppt_w"/>
                                          </p:val>
                                        </p:tav>
                                      </p:tavLst>
                                    </p:anim>
                                    <p:anim calcmode="lin" valueType="num">
                                      <p:cBhvr>
                                        <p:cTn id="114" dur="1000" fill="hold"/>
                                        <p:tgtEl>
                                          <p:spTgt spid="2">
                                            <p:txEl>
                                              <p:pRg st="3" end="3"/>
                                            </p:txEl>
                                          </p:spTgt>
                                        </p:tgtEl>
                                        <p:attrNameLst>
                                          <p:attrName>ppt_h</p:attrName>
                                        </p:attrNameLst>
                                      </p:cBhvr>
                                      <p:tavLst>
                                        <p:tav tm="0">
                                          <p:val>
                                            <p:strVal val="#ppt_h"/>
                                          </p:val>
                                        </p:tav>
                                        <p:tav tm="100000">
                                          <p:val>
                                            <p:strVal val="#ppt_h"/>
                                          </p:val>
                                        </p:tav>
                                      </p:tavLst>
                                    </p:anim>
                                    <p:animEffect transition="in" filter="fade">
                                      <p:cBhvr>
                                        <p:cTn id="115" dur="1000"/>
                                        <p:tgtEl>
                                          <p:spTgt spid="2">
                                            <p:txEl>
                                              <p:pRg st="3" end="3"/>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55" presetClass="entr" presetSubtype="0" fill="hold" grpId="0" nodeType="clickEffect">
                                  <p:stCondLst>
                                    <p:cond delay="0"/>
                                  </p:stCondLst>
                                  <p:childTnLst>
                                    <p:set>
                                      <p:cBhvr>
                                        <p:cTn id="119" dur="1" fill="hold">
                                          <p:stCondLst>
                                            <p:cond delay="0"/>
                                          </p:stCondLst>
                                        </p:cTn>
                                        <p:tgtEl>
                                          <p:spTgt spid="2">
                                            <p:txEl>
                                              <p:pRg st="4" end="4"/>
                                            </p:txEl>
                                          </p:spTgt>
                                        </p:tgtEl>
                                        <p:attrNameLst>
                                          <p:attrName>style.visibility</p:attrName>
                                        </p:attrNameLst>
                                      </p:cBhvr>
                                      <p:to>
                                        <p:strVal val="visible"/>
                                      </p:to>
                                    </p:set>
                                    <p:anim calcmode="lin" valueType="num">
                                      <p:cBhvr>
                                        <p:cTn id="120" dur="1000" fill="hold"/>
                                        <p:tgtEl>
                                          <p:spTgt spid="2">
                                            <p:txEl>
                                              <p:pRg st="4" end="4"/>
                                            </p:txEl>
                                          </p:spTgt>
                                        </p:tgtEl>
                                        <p:attrNameLst>
                                          <p:attrName>ppt_w</p:attrName>
                                        </p:attrNameLst>
                                      </p:cBhvr>
                                      <p:tavLst>
                                        <p:tav tm="0">
                                          <p:val>
                                            <p:strVal val="#ppt_w*0.70"/>
                                          </p:val>
                                        </p:tav>
                                        <p:tav tm="100000">
                                          <p:val>
                                            <p:strVal val="#ppt_w"/>
                                          </p:val>
                                        </p:tav>
                                      </p:tavLst>
                                    </p:anim>
                                    <p:anim calcmode="lin" valueType="num">
                                      <p:cBhvr>
                                        <p:cTn id="121" dur="1000" fill="hold"/>
                                        <p:tgtEl>
                                          <p:spTgt spid="2">
                                            <p:txEl>
                                              <p:pRg st="4" end="4"/>
                                            </p:txEl>
                                          </p:spTgt>
                                        </p:tgtEl>
                                        <p:attrNameLst>
                                          <p:attrName>ppt_h</p:attrName>
                                        </p:attrNameLst>
                                      </p:cBhvr>
                                      <p:tavLst>
                                        <p:tav tm="0">
                                          <p:val>
                                            <p:strVal val="#ppt_h"/>
                                          </p:val>
                                        </p:tav>
                                        <p:tav tm="100000">
                                          <p:val>
                                            <p:strVal val="#ppt_h"/>
                                          </p:val>
                                        </p:tav>
                                      </p:tavLst>
                                    </p:anim>
                                    <p:animEffect transition="in" filter="fade">
                                      <p:cBhvr>
                                        <p:cTn id="122" dur="1000"/>
                                        <p:tgtEl>
                                          <p:spTgt spid="2">
                                            <p:txEl>
                                              <p:pRg st="4" end="4"/>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55" presetClass="entr" presetSubtype="0" fill="hold" grpId="0" nodeType="clickEffect">
                                  <p:stCondLst>
                                    <p:cond delay="0"/>
                                  </p:stCondLst>
                                  <p:childTnLst>
                                    <p:set>
                                      <p:cBhvr>
                                        <p:cTn id="126" dur="1" fill="hold">
                                          <p:stCondLst>
                                            <p:cond delay="0"/>
                                          </p:stCondLst>
                                        </p:cTn>
                                        <p:tgtEl>
                                          <p:spTgt spid="2">
                                            <p:txEl>
                                              <p:pRg st="5" end="5"/>
                                            </p:txEl>
                                          </p:spTgt>
                                        </p:tgtEl>
                                        <p:attrNameLst>
                                          <p:attrName>style.visibility</p:attrName>
                                        </p:attrNameLst>
                                      </p:cBhvr>
                                      <p:to>
                                        <p:strVal val="visible"/>
                                      </p:to>
                                    </p:set>
                                    <p:anim calcmode="lin" valueType="num">
                                      <p:cBhvr>
                                        <p:cTn id="127" dur="1000" fill="hold"/>
                                        <p:tgtEl>
                                          <p:spTgt spid="2">
                                            <p:txEl>
                                              <p:pRg st="5" end="5"/>
                                            </p:txEl>
                                          </p:spTgt>
                                        </p:tgtEl>
                                        <p:attrNameLst>
                                          <p:attrName>ppt_w</p:attrName>
                                        </p:attrNameLst>
                                      </p:cBhvr>
                                      <p:tavLst>
                                        <p:tav tm="0">
                                          <p:val>
                                            <p:strVal val="#ppt_w*0.70"/>
                                          </p:val>
                                        </p:tav>
                                        <p:tav tm="100000">
                                          <p:val>
                                            <p:strVal val="#ppt_w"/>
                                          </p:val>
                                        </p:tav>
                                      </p:tavLst>
                                    </p:anim>
                                    <p:anim calcmode="lin" valueType="num">
                                      <p:cBhvr>
                                        <p:cTn id="128" dur="1000" fill="hold"/>
                                        <p:tgtEl>
                                          <p:spTgt spid="2">
                                            <p:txEl>
                                              <p:pRg st="5" end="5"/>
                                            </p:txEl>
                                          </p:spTgt>
                                        </p:tgtEl>
                                        <p:attrNameLst>
                                          <p:attrName>ppt_h</p:attrName>
                                        </p:attrNameLst>
                                      </p:cBhvr>
                                      <p:tavLst>
                                        <p:tav tm="0">
                                          <p:val>
                                            <p:strVal val="#ppt_h"/>
                                          </p:val>
                                        </p:tav>
                                        <p:tav tm="100000">
                                          <p:val>
                                            <p:strVal val="#ppt_h"/>
                                          </p:val>
                                        </p:tav>
                                      </p:tavLst>
                                    </p:anim>
                                    <p:animEffect transition="in" filter="fade">
                                      <p:cBhvr>
                                        <p:cTn id="129" dur="1000"/>
                                        <p:tgtEl>
                                          <p:spTgt spid="2">
                                            <p:txEl>
                                              <p:pRg st="5" end="5"/>
                                            </p:txEl>
                                          </p:spTgt>
                                        </p:tgtEl>
                                      </p:cBhvr>
                                    </p:animEffect>
                                  </p:childTnLst>
                                </p:cTn>
                              </p:par>
                            </p:childTnLst>
                          </p:cTn>
                        </p:par>
                      </p:childTnLst>
                    </p:cTn>
                  </p:par>
                  <p:par>
                    <p:cTn id="130" fill="hold">
                      <p:stCondLst>
                        <p:cond delay="indefinite"/>
                      </p:stCondLst>
                      <p:childTnLst>
                        <p:par>
                          <p:cTn id="131" fill="hold">
                            <p:stCondLst>
                              <p:cond delay="0"/>
                            </p:stCondLst>
                            <p:childTnLst>
                              <p:par>
                                <p:cTn id="132" presetID="55" presetClass="entr" presetSubtype="0" fill="hold" grpId="0" nodeType="clickEffect">
                                  <p:stCondLst>
                                    <p:cond delay="0"/>
                                  </p:stCondLst>
                                  <p:childTnLst>
                                    <p:set>
                                      <p:cBhvr>
                                        <p:cTn id="133" dur="1" fill="hold">
                                          <p:stCondLst>
                                            <p:cond delay="0"/>
                                          </p:stCondLst>
                                        </p:cTn>
                                        <p:tgtEl>
                                          <p:spTgt spid="2">
                                            <p:txEl>
                                              <p:pRg st="6" end="6"/>
                                            </p:txEl>
                                          </p:spTgt>
                                        </p:tgtEl>
                                        <p:attrNameLst>
                                          <p:attrName>style.visibility</p:attrName>
                                        </p:attrNameLst>
                                      </p:cBhvr>
                                      <p:to>
                                        <p:strVal val="visible"/>
                                      </p:to>
                                    </p:set>
                                    <p:anim calcmode="lin" valueType="num">
                                      <p:cBhvr>
                                        <p:cTn id="134" dur="1000" fill="hold"/>
                                        <p:tgtEl>
                                          <p:spTgt spid="2">
                                            <p:txEl>
                                              <p:pRg st="6" end="6"/>
                                            </p:txEl>
                                          </p:spTgt>
                                        </p:tgtEl>
                                        <p:attrNameLst>
                                          <p:attrName>ppt_w</p:attrName>
                                        </p:attrNameLst>
                                      </p:cBhvr>
                                      <p:tavLst>
                                        <p:tav tm="0">
                                          <p:val>
                                            <p:strVal val="#ppt_w*0.70"/>
                                          </p:val>
                                        </p:tav>
                                        <p:tav tm="100000">
                                          <p:val>
                                            <p:strVal val="#ppt_w"/>
                                          </p:val>
                                        </p:tav>
                                      </p:tavLst>
                                    </p:anim>
                                    <p:anim calcmode="lin" valueType="num">
                                      <p:cBhvr>
                                        <p:cTn id="135" dur="1000" fill="hold"/>
                                        <p:tgtEl>
                                          <p:spTgt spid="2">
                                            <p:txEl>
                                              <p:pRg st="6" end="6"/>
                                            </p:txEl>
                                          </p:spTgt>
                                        </p:tgtEl>
                                        <p:attrNameLst>
                                          <p:attrName>ppt_h</p:attrName>
                                        </p:attrNameLst>
                                      </p:cBhvr>
                                      <p:tavLst>
                                        <p:tav tm="0">
                                          <p:val>
                                            <p:strVal val="#ppt_h"/>
                                          </p:val>
                                        </p:tav>
                                        <p:tav tm="100000">
                                          <p:val>
                                            <p:strVal val="#ppt_h"/>
                                          </p:val>
                                        </p:tav>
                                      </p:tavLst>
                                    </p:anim>
                                    <p:animEffect transition="in" filter="fade">
                                      <p:cBhvr>
                                        <p:cTn id="136" dur="1000"/>
                                        <p:tgtEl>
                                          <p:spTgt spid="2">
                                            <p:txEl>
                                              <p:pRg st="6" end="6"/>
                                            </p:txEl>
                                          </p:spTgt>
                                        </p:tgtEl>
                                      </p:cBhvr>
                                    </p:animEffect>
                                  </p:childTnLst>
                                </p:cTn>
                              </p:par>
                            </p:childTnLst>
                          </p:cTn>
                        </p:par>
                      </p:childTnLst>
                    </p:cTn>
                  </p:par>
                  <p:par>
                    <p:cTn id="137" fill="hold">
                      <p:stCondLst>
                        <p:cond delay="indefinite"/>
                      </p:stCondLst>
                      <p:childTnLst>
                        <p:par>
                          <p:cTn id="138" fill="hold">
                            <p:stCondLst>
                              <p:cond delay="0"/>
                            </p:stCondLst>
                            <p:childTnLst>
                              <p:par>
                                <p:cTn id="139" presetID="55" presetClass="entr" presetSubtype="0" fill="hold" grpId="0" nodeType="clickEffect">
                                  <p:stCondLst>
                                    <p:cond delay="0"/>
                                  </p:stCondLst>
                                  <p:childTnLst>
                                    <p:set>
                                      <p:cBhvr>
                                        <p:cTn id="140" dur="1" fill="hold">
                                          <p:stCondLst>
                                            <p:cond delay="0"/>
                                          </p:stCondLst>
                                        </p:cTn>
                                        <p:tgtEl>
                                          <p:spTgt spid="2">
                                            <p:txEl>
                                              <p:pRg st="7" end="7"/>
                                            </p:txEl>
                                          </p:spTgt>
                                        </p:tgtEl>
                                        <p:attrNameLst>
                                          <p:attrName>style.visibility</p:attrName>
                                        </p:attrNameLst>
                                      </p:cBhvr>
                                      <p:to>
                                        <p:strVal val="visible"/>
                                      </p:to>
                                    </p:set>
                                    <p:anim calcmode="lin" valueType="num">
                                      <p:cBhvr>
                                        <p:cTn id="141" dur="1000" fill="hold"/>
                                        <p:tgtEl>
                                          <p:spTgt spid="2">
                                            <p:txEl>
                                              <p:pRg st="7" end="7"/>
                                            </p:txEl>
                                          </p:spTgt>
                                        </p:tgtEl>
                                        <p:attrNameLst>
                                          <p:attrName>ppt_w</p:attrName>
                                        </p:attrNameLst>
                                      </p:cBhvr>
                                      <p:tavLst>
                                        <p:tav tm="0">
                                          <p:val>
                                            <p:strVal val="#ppt_w*0.70"/>
                                          </p:val>
                                        </p:tav>
                                        <p:tav tm="100000">
                                          <p:val>
                                            <p:strVal val="#ppt_w"/>
                                          </p:val>
                                        </p:tav>
                                      </p:tavLst>
                                    </p:anim>
                                    <p:anim calcmode="lin" valueType="num">
                                      <p:cBhvr>
                                        <p:cTn id="142" dur="1000" fill="hold"/>
                                        <p:tgtEl>
                                          <p:spTgt spid="2">
                                            <p:txEl>
                                              <p:pRg st="7" end="7"/>
                                            </p:txEl>
                                          </p:spTgt>
                                        </p:tgtEl>
                                        <p:attrNameLst>
                                          <p:attrName>ppt_h</p:attrName>
                                        </p:attrNameLst>
                                      </p:cBhvr>
                                      <p:tavLst>
                                        <p:tav tm="0">
                                          <p:val>
                                            <p:strVal val="#ppt_h"/>
                                          </p:val>
                                        </p:tav>
                                        <p:tav tm="100000">
                                          <p:val>
                                            <p:strVal val="#ppt_h"/>
                                          </p:val>
                                        </p:tav>
                                      </p:tavLst>
                                    </p:anim>
                                    <p:animEffect transition="in" filter="fade">
                                      <p:cBhvr>
                                        <p:cTn id="143" dur="1000"/>
                                        <p:tgtEl>
                                          <p:spTgt spid="2">
                                            <p:txEl>
                                              <p:pRg st="7" end="7"/>
                                            </p:txEl>
                                          </p:spTgt>
                                        </p:tgtEl>
                                      </p:cBhvr>
                                    </p:animEffect>
                                  </p:childTnLst>
                                </p:cTn>
                              </p:par>
                            </p:childTnLst>
                          </p:cTn>
                        </p:par>
                      </p:childTnLst>
                    </p:cTn>
                  </p:par>
                  <p:par>
                    <p:cTn id="144" fill="hold">
                      <p:stCondLst>
                        <p:cond delay="indefinite"/>
                      </p:stCondLst>
                      <p:childTnLst>
                        <p:par>
                          <p:cTn id="145" fill="hold">
                            <p:stCondLst>
                              <p:cond delay="0"/>
                            </p:stCondLst>
                            <p:childTnLst>
                              <p:par>
                                <p:cTn id="146" presetID="55" presetClass="entr" presetSubtype="0" fill="hold" grpId="0" nodeType="clickEffect">
                                  <p:stCondLst>
                                    <p:cond delay="0"/>
                                  </p:stCondLst>
                                  <p:childTnLst>
                                    <p:set>
                                      <p:cBhvr>
                                        <p:cTn id="147" dur="1" fill="hold">
                                          <p:stCondLst>
                                            <p:cond delay="0"/>
                                          </p:stCondLst>
                                        </p:cTn>
                                        <p:tgtEl>
                                          <p:spTgt spid="2">
                                            <p:txEl>
                                              <p:pRg st="8" end="8"/>
                                            </p:txEl>
                                          </p:spTgt>
                                        </p:tgtEl>
                                        <p:attrNameLst>
                                          <p:attrName>style.visibility</p:attrName>
                                        </p:attrNameLst>
                                      </p:cBhvr>
                                      <p:to>
                                        <p:strVal val="visible"/>
                                      </p:to>
                                    </p:set>
                                    <p:anim calcmode="lin" valueType="num">
                                      <p:cBhvr>
                                        <p:cTn id="148" dur="1000" fill="hold"/>
                                        <p:tgtEl>
                                          <p:spTgt spid="2">
                                            <p:txEl>
                                              <p:pRg st="8" end="8"/>
                                            </p:txEl>
                                          </p:spTgt>
                                        </p:tgtEl>
                                        <p:attrNameLst>
                                          <p:attrName>ppt_w</p:attrName>
                                        </p:attrNameLst>
                                      </p:cBhvr>
                                      <p:tavLst>
                                        <p:tav tm="0">
                                          <p:val>
                                            <p:strVal val="#ppt_w*0.70"/>
                                          </p:val>
                                        </p:tav>
                                        <p:tav tm="100000">
                                          <p:val>
                                            <p:strVal val="#ppt_w"/>
                                          </p:val>
                                        </p:tav>
                                      </p:tavLst>
                                    </p:anim>
                                    <p:anim calcmode="lin" valueType="num">
                                      <p:cBhvr>
                                        <p:cTn id="149" dur="1000" fill="hold"/>
                                        <p:tgtEl>
                                          <p:spTgt spid="2">
                                            <p:txEl>
                                              <p:pRg st="8" end="8"/>
                                            </p:txEl>
                                          </p:spTgt>
                                        </p:tgtEl>
                                        <p:attrNameLst>
                                          <p:attrName>ppt_h</p:attrName>
                                        </p:attrNameLst>
                                      </p:cBhvr>
                                      <p:tavLst>
                                        <p:tav tm="0">
                                          <p:val>
                                            <p:strVal val="#ppt_h"/>
                                          </p:val>
                                        </p:tav>
                                        <p:tav tm="100000">
                                          <p:val>
                                            <p:strVal val="#ppt_h"/>
                                          </p:val>
                                        </p:tav>
                                      </p:tavLst>
                                    </p:anim>
                                    <p:animEffect transition="in" filter="fade">
                                      <p:cBhvr>
                                        <p:cTn id="150" dur="1000"/>
                                        <p:tgtEl>
                                          <p:spTgt spid="2">
                                            <p:txEl>
                                              <p:pRg st="8" end="8"/>
                                            </p:txEl>
                                          </p:spTgt>
                                        </p:tgtEl>
                                      </p:cBhvr>
                                    </p:animEffect>
                                  </p:childTnLst>
                                </p:cTn>
                              </p:par>
                            </p:childTnLst>
                          </p:cTn>
                        </p:par>
                      </p:childTnLst>
                    </p:cTn>
                  </p:par>
                  <p:par>
                    <p:cTn id="151" fill="hold">
                      <p:stCondLst>
                        <p:cond delay="indefinite"/>
                      </p:stCondLst>
                      <p:childTnLst>
                        <p:par>
                          <p:cTn id="152" fill="hold">
                            <p:stCondLst>
                              <p:cond delay="0"/>
                            </p:stCondLst>
                            <p:childTnLst>
                              <p:par>
                                <p:cTn id="153" presetID="55" presetClass="entr" presetSubtype="0" fill="hold" grpId="0" nodeType="clickEffect">
                                  <p:stCondLst>
                                    <p:cond delay="0"/>
                                  </p:stCondLst>
                                  <p:childTnLst>
                                    <p:set>
                                      <p:cBhvr>
                                        <p:cTn id="154" dur="1" fill="hold">
                                          <p:stCondLst>
                                            <p:cond delay="0"/>
                                          </p:stCondLst>
                                        </p:cTn>
                                        <p:tgtEl>
                                          <p:spTgt spid="2">
                                            <p:txEl>
                                              <p:pRg st="9" end="9"/>
                                            </p:txEl>
                                          </p:spTgt>
                                        </p:tgtEl>
                                        <p:attrNameLst>
                                          <p:attrName>style.visibility</p:attrName>
                                        </p:attrNameLst>
                                      </p:cBhvr>
                                      <p:to>
                                        <p:strVal val="visible"/>
                                      </p:to>
                                    </p:set>
                                    <p:anim calcmode="lin" valueType="num">
                                      <p:cBhvr>
                                        <p:cTn id="155" dur="1000" fill="hold"/>
                                        <p:tgtEl>
                                          <p:spTgt spid="2">
                                            <p:txEl>
                                              <p:pRg st="9" end="9"/>
                                            </p:txEl>
                                          </p:spTgt>
                                        </p:tgtEl>
                                        <p:attrNameLst>
                                          <p:attrName>ppt_w</p:attrName>
                                        </p:attrNameLst>
                                      </p:cBhvr>
                                      <p:tavLst>
                                        <p:tav tm="0">
                                          <p:val>
                                            <p:strVal val="#ppt_w*0.70"/>
                                          </p:val>
                                        </p:tav>
                                        <p:tav tm="100000">
                                          <p:val>
                                            <p:strVal val="#ppt_w"/>
                                          </p:val>
                                        </p:tav>
                                      </p:tavLst>
                                    </p:anim>
                                    <p:anim calcmode="lin" valueType="num">
                                      <p:cBhvr>
                                        <p:cTn id="156" dur="1000" fill="hold"/>
                                        <p:tgtEl>
                                          <p:spTgt spid="2">
                                            <p:txEl>
                                              <p:pRg st="9" end="9"/>
                                            </p:txEl>
                                          </p:spTgt>
                                        </p:tgtEl>
                                        <p:attrNameLst>
                                          <p:attrName>ppt_h</p:attrName>
                                        </p:attrNameLst>
                                      </p:cBhvr>
                                      <p:tavLst>
                                        <p:tav tm="0">
                                          <p:val>
                                            <p:strVal val="#ppt_h"/>
                                          </p:val>
                                        </p:tav>
                                        <p:tav tm="100000">
                                          <p:val>
                                            <p:strVal val="#ppt_h"/>
                                          </p:val>
                                        </p:tav>
                                      </p:tavLst>
                                    </p:anim>
                                    <p:animEffect transition="in" filter="fade">
                                      <p:cBhvr>
                                        <p:cTn id="157" dur="1000"/>
                                        <p:tgtEl>
                                          <p:spTgt spid="2">
                                            <p:txEl>
                                              <p:pRg st="9" end="9"/>
                                            </p:txEl>
                                          </p:spTgt>
                                        </p:tgtEl>
                                      </p:cBhvr>
                                    </p:animEffect>
                                  </p:childTnLst>
                                </p:cTn>
                              </p:par>
                            </p:childTnLst>
                          </p:cTn>
                        </p:par>
                      </p:childTnLst>
                    </p:cTn>
                  </p:par>
                  <p:par>
                    <p:cTn id="158" fill="hold">
                      <p:stCondLst>
                        <p:cond delay="indefinite"/>
                      </p:stCondLst>
                      <p:childTnLst>
                        <p:par>
                          <p:cTn id="159" fill="hold">
                            <p:stCondLst>
                              <p:cond delay="0"/>
                            </p:stCondLst>
                            <p:childTnLst>
                              <p:par>
                                <p:cTn id="160" presetID="55" presetClass="entr" presetSubtype="0" fill="hold" grpId="0" nodeType="clickEffect">
                                  <p:stCondLst>
                                    <p:cond delay="0"/>
                                  </p:stCondLst>
                                  <p:childTnLst>
                                    <p:set>
                                      <p:cBhvr>
                                        <p:cTn id="161" dur="1" fill="hold">
                                          <p:stCondLst>
                                            <p:cond delay="0"/>
                                          </p:stCondLst>
                                        </p:cTn>
                                        <p:tgtEl>
                                          <p:spTgt spid="2">
                                            <p:txEl>
                                              <p:pRg st="10" end="10"/>
                                            </p:txEl>
                                          </p:spTgt>
                                        </p:tgtEl>
                                        <p:attrNameLst>
                                          <p:attrName>style.visibility</p:attrName>
                                        </p:attrNameLst>
                                      </p:cBhvr>
                                      <p:to>
                                        <p:strVal val="visible"/>
                                      </p:to>
                                    </p:set>
                                    <p:anim calcmode="lin" valueType="num">
                                      <p:cBhvr>
                                        <p:cTn id="162" dur="1000" fill="hold"/>
                                        <p:tgtEl>
                                          <p:spTgt spid="2">
                                            <p:txEl>
                                              <p:pRg st="10" end="10"/>
                                            </p:txEl>
                                          </p:spTgt>
                                        </p:tgtEl>
                                        <p:attrNameLst>
                                          <p:attrName>ppt_w</p:attrName>
                                        </p:attrNameLst>
                                      </p:cBhvr>
                                      <p:tavLst>
                                        <p:tav tm="0">
                                          <p:val>
                                            <p:strVal val="#ppt_w*0.70"/>
                                          </p:val>
                                        </p:tav>
                                        <p:tav tm="100000">
                                          <p:val>
                                            <p:strVal val="#ppt_w"/>
                                          </p:val>
                                        </p:tav>
                                      </p:tavLst>
                                    </p:anim>
                                    <p:anim calcmode="lin" valueType="num">
                                      <p:cBhvr>
                                        <p:cTn id="163" dur="1000" fill="hold"/>
                                        <p:tgtEl>
                                          <p:spTgt spid="2">
                                            <p:txEl>
                                              <p:pRg st="10" end="10"/>
                                            </p:txEl>
                                          </p:spTgt>
                                        </p:tgtEl>
                                        <p:attrNameLst>
                                          <p:attrName>ppt_h</p:attrName>
                                        </p:attrNameLst>
                                      </p:cBhvr>
                                      <p:tavLst>
                                        <p:tav tm="0">
                                          <p:val>
                                            <p:strVal val="#ppt_h"/>
                                          </p:val>
                                        </p:tav>
                                        <p:tav tm="100000">
                                          <p:val>
                                            <p:strVal val="#ppt_h"/>
                                          </p:val>
                                        </p:tav>
                                      </p:tavLst>
                                    </p:anim>
                                    <p:animEffect transition="in" filter="fade">
                                      <p:cBhvr>
                                        <p:cTn id="164" dur="1000"/>
                                        <p:tgtEl>
                                          <p:spTgt spid="2">
                                            <p:txEl>
                                              <p:pRg st="10" end="10"/>
                                            </p:txEl>
                                          </p:spTgt>
                                        </p:tgtEl>
                                      </p:cBhvr>
                                    </p:animEffect>
                                  </p:childTnLst>
                                </p:cTn>
                              </p:par>
                            </p:childTnLst>
                          </p:cTn>
                        </p:par>
                      </p:childTnLst>
                    </p:cTn>
                  </p:par>
                  <p:par>
                    <p:cTn id="165" fill="hold">
                      <p:stCondLst>
                        <p:cond delay="indefinite"/>
                      </p:stCondLst>
                      <p:childTnLst>
                        <p:par>
                          <p:cTn id="166" fill="hold">
                            <p:stCondLst>
                              <p:cond delay="0"/>
                            </p:stCondLst>
                            <p:childTnLst>
                              <p:par>
                                <p:cTn id="167" presetID="55" presetClass="entr" presetSubtype="0" fill="hold" grpId="0" nodeType="clickEffect">
                                  <p:stCondLst>
                                    <p:cond delay="0"/>
                                  </p:stCondLst>
                                  <p:childTnLst>
                                    <p:set>
                                      <p:cBhvr>
                                        <p:cTn id="168" dur="1" fill="hold">
                                          <p:stCondLst>
                                            <p:cond delay="0"/>
                                          </p:stCondLst>
                                        </p:cTn>
                                        <p:tgtEl>
                                          <p:spTgt spid="2">
                                            <p:txEl>
                                              <p:pRg st="11" end="11"/>
                                            </p:txEl>
                                          </p:spTgt>
                                        </p:tgtEl>
                                        <p:attrNameLst>
                                          <p:attrName>style.visibility</p:attrName>
                                        </p:attrNameLst>
                                      </p:cBhvr>
                                      <p:to>
                                        <p:strVal val="visible"/>
                                      </p:to>
                                    </p:set>
                                    <p:anim calcmode="lin" valueType="num">
                                      <p:cBhvr>
                                        <p:cTn id="169" dur="1000" fill="hold"/>
                                        <p:tgtEl>
                                          <p:spTgt spid="2">
                                            <p:txEl>
                                              <p:pRg st="11" end="11"/>
                                            </p:txEl>
                                          </p:spTgt>
                                        </p:tgtEl>
                                        <p:attrNameLst>
                                          <p:attrName>ppt_w</p:attrName>
                                        </p:attrNameLst>
                                      </p:cBhvr>
                                      <p:tavLst>
                                        <p:tav tm="0">
                                          <p:val>
                                            <p:strVal val="#ppt_w*0.70"/>
                                          </p:val>
                                        </p:tav>
                                        <p:tav tm="100000">
                                          <p:val>
                                            <p:strVal val="#ppt_w"/>
                                          </p:val>
                                        </p:tav>
                                      </p:tavLst>
                                    </p:anim>
                                    <p:anim calcmode="lin" valueType="num">
                                      <p:cBhvr>
                                        <p:cTn id="170" dur="1000" fill="hold"/>
                                        <p:tgtEl>
                                          <p:spTgt spid="2">
                                            <p:txEl>
                                              <p:pRg st="11" end="11"/>
                                            </p:txEl>
                                          </p:spTgt>
                                        </p:tgtEl>
                                        <p:attrNameLst>
                                          <p:attrName>ppt_h</p:attrName>
                                        </p:attrNameLst>
                                      </p:cBhvr>
                                      <p:tavLst>
                                        <p:tav tm="0">
                                          <p:val>
                                            <p:strVal val="#ppt_h"/>
                                          </p:val>
                                        </p:tav>
                                        <p:tav tm="100000">
                                          <p:val>
                                            <p:strVal val="#ppt_h"/>
                                          </p:val>
                                        </p:tav>
                                      </p:tavLst>
                                    </p:anim>
                                    <p:animEffect transition="in" filter="fade">
                                      <p:cBhvr>
                                        <p:cTn id="171" dur="1000"/>
                                        <p:tgtEl>
                                          <p:spTgt spid="2">
                                            <p:txEl>
                                              <p:pRg st="11" end="11"/>
                                            </p:txEl>
                                          </p:spTgt>
                                        </p:tgtEl>
                                      </p:cBhvr>
                                    </p:animEffect>
                                  </p:childTnLst>
                                </p:cTn>
                              </p:par>
                            </p:childTnLst>
                          </p:cTn>
                        </p:par>
                      </p:childTnLst>
                    </p:cTn>
                  </p:par>
                  <p:par>
                    <p:cTn id="172" fill="hold">
                      <p:stCondLst>
                        <p:cond delay="indefinite"/>
                      </p:stCondLst>
                      <p:childTnLst>
                        <p:par>
                          <p:cTn id="173" fill="hold">
                            <p:stCondLst>
                              <p:cond delay="0"/>
                            </p:stCondLst>
                            <p:childTnLst>
                              <p:par>
                                <p:cTn id="174" presetID="55" presetClass="entr" presetSubtype="0" fill="hold" grpId="0" nodeType="clickEffect">
                                  <p:stCondLst>
                                    <p:cond delay="0"/>
                                  </p:stCondLst>
                                  <p:childTnLst>
                                    <p:set>
                                      <p:cBhvr>
                                        <p:cTn id="175" dur="1" fill="hold">
                                          <p:stCondLst>
                                            <p:cond delay="0"/>
                                          </p:stCondLst>
                                        </p:cTn>
                                        <p:tgtEl>
                                          <p:spTgt spid="2">
                                            <p:txEl>
                                              <p:pRg st="12" end="12"/>
                                            </p:txEl>
                                          </p:spTgt>
                                        </p:tgtEl>
                                        <p:attrNameLst>
                                          <p:attrName>style.visibility</p:attrName>
                                        </p:attrNameLst>
                                      </p:cBhvr>
                                      <p:to>
                                        <p:strVal val="visible"/>
                                      </p:to>
                                    </p:set>
                                    <p:anim calcmode="lin" valueType="num">
                                      <p:cBhvr>
                                        <p:cTn id="176" dur="1000" fill="hold"/>
                                        <p:tgtEl>
                                          <p:spTgt spid="2">
                                            <p:txEl>
                                              <p:pRg st="12" end="12"/>
                                            </p:txEl>
                                          </p:spTgt>
                                        </p:tgtEl>
                                        <p:attrNameLst>
                                          <p:attrName>ppt_w</p:attrName>
                                        </p:attrNameLst>
                                      </p:cBhvr>
                                      <p:tavLst>
                                        <p:tav tm="0">
                                          <p:val>
                                            <p:strVal val="#ppt_w*0.70"/>
                                          </p:val>
                                        </p:tav>
                                        <p:tav tm="100000">
                                          <p:val>
                                            <p:strVal val="#ppt_w"/>
                                          </p:val>
                                        </p:tav>
                                      </p:tavLst>
                                    </p:anim>
                                    <p:anim calcmode="lin" valueType="num">
                                      <p:cBhvr>
                                        <p:cTn id="177" dur="1000" fill="hold"/>
                                        <p:tgtEl>
                                          <p:spTgt spid="2">
                                            <p:txEl>
                                              <p:pRg st="12" end="12"/>
                                            </p:txEl>
                                          </p:spTgt>
                                        </p:tgtEl>
                                        <p:attrNameLst>
                                          <p:attrName>ppt_h</p:attrName>
                                        </p:attrNameLst>
                                      </p:cBhvr>
                                      <p:tavLst>
                                        <p:tav tm="0">
                                          <p:val>
                                            <p:strVal val="#ppt_h"/>
                                          </p:val>
                                        </p:tav>
                                        <p:tav tm="100000">
                                          <p:val>
                                            <p:strVal val="#ppt_h"/>
                                          </p:val>
                                        </p:tav>
                                      </p:tavLst>
                                    </p:anim>
                                    <p:animEffect transition="in" filter="fade">
                                      <p:cBhvr>
                                        <p:cTn id="178" dur="1000"/>
                                        <p:tgtEl>
                                          <p:spTgt spid="2">
                                            <p:txEl>
                                              <p:pRg st="12" end="12"/>
                                            </p:txEl>
                                          </p:spTgt>
                                        </p:tgtEl>
                                      </p:cBhvr>
                                    </p:animEffect>
                                  </p:childTnLst>
                                </p:cTn>
                              </p:par>
                            </p:childTnLst>
                          </p:cTn>
                        </p:par>
                      </p:childTnLst>
                    </p:cTn>
                  </p:par>
                  <p:par>
                    <p:cTn id="179" fill="hold">
                      <p:stCondLst>
                        <p:cond delay="indefinite"/>
                      </p:stCondLst>
                      <p:childTnLst>
                        <p:par>
                          <p:cTn id="180" fill="hold">
                            <p:stCondLst>
                              <p:cond delay="0"/>
                            </p:stCondLst>
                            <p:childTnLst>
                              <p:par>
                                <p:cTn id="181" presetID="55" presetClass="entr" presetSubtype="0" fill="hold" grpId="0" nodeType="clickEffect">
                                  <p:stCondLst>
                                    <p:cond delay="0"/>
                                  </p:stCondLst>
                                  <p:childTnLst>
                                    <p:set>
                                      <p:cBhvr>
                                        <p:cTn id="182" dur="1" fill="hold">
                                          <p:stCondLst>
                                            <p:cond delay="0"/>
                                          </p:stCondLst>
                                        </p:cTn>
                                        <p:tgtEl>
                                          <p:spTgt spid="2">
                                            <p:txEl>
                                              <p:pRg st="14" end="14"/>
                                            </p:txEl>
                                          </p:spTgt>
                                        </p:tgtEl>
                                        <p:attrNameLst>
                                          <p:attrName>style.visibility</p:attrName>
                                        </p:attrNameLst>
                                      </p:cBhvr>
                                      <p:to>
                                        <p:strVal val="visible"/>
                                      </p:to>
                                    </p:set>
                                    <p:anim calcmode="lin" valueType="num">
                                      <p:cBhvr>
                                        <p:cTn id="183" dur="1000" fill="hold"/>
                                        <p:tgtEl>
                                          <p:spTgt spid="2">
                                            <p:txEl>
                                              <p:pRg st="14" end="14"/>
                                            </p:txEl>
                                          </p:spTgt>
                                        </p:tgtEl>
                                        <p:attrNameLst>
                                          <p:attrName>ppt_w</p:attrName>
                                        </p:attrNameLst>
                                      </p:cBhvr>
                                      <p:tavLst>
                                        <p:tav tm="0">
                                          <p:val>
                                            <p:strVal val="#ppt_w*0.70"/>
                                          </p:val>
                                        </p:tav>
                                        <p:tav tm="100000">
                                          <p:val>
                                            <p:strVal val="#ppt_w"/>
                                          </p:val>
                                        </p:tav>
                                      </p:tavLst>
                                    </p:anim>
                                    <p:anim calcmode="lin" valueType="num">
                                      <p:cBhvr>
                                        <p:cTn id="184" dur="1000" fill="hold"/>
                                        <p:tgtEl>
                                          <p:spTgt spid="2">
                                            <p:txEl>
                                              <p:pRg st="14" end="14"/>
                                            </p:txEl>
                                          </p:spTgt>
                                        </p:tgtEl>
                                        <p:attrNameLst>
                                          <p:attrName>ppt_h</p:attrName>
                                        </p:attrNameLst>
                                      </p:cBhvr>
                                      <p:tavLst>
                                        <p:tav tm="0">
                                          <p:val>
                                            <p:strVal val="#ppt_h"/>
                                          </p:val>
                                        </p:tav>
                                        <p:tav tm="100000">
                                          <p:val>
                                            <p:strVal val="#ppt_h"/>
                                          </p:val>
                                        </p:tav>
                                      </p:tavLst>
                                    </p:anim>
                                    <p:animEffect transition="in" filter="fade">
                                      <p:cBhvr>
                                        <p:cTn id="185" dur="1000"/>
                                        <p:tgtEl>
                                          <p:spTgt spid="2">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8872"/>
            <a:ext cx="11106686" cy="999313"/>
          </a:xfrm>
        </p:spPr>
        <p:txBody>
          <a:bodyPr/>
          <a:lstStyle/>
          <a:p>
            <a:r>
              <a:rPr lang="en-US" dirty="0" err="1"/>
              <a:t>f</a:t>
            </a:r>
            <a:r>
              <a:rPr lang="en-US" dirty="0" err="1" smtClean="0"/>
              <a:t>unctions.php</a:t>
            </a:r>
            <a:endParaRPr lang="en-US" dirty="0"/>
          </a:p>
        </p:txBody>
      </p:sp>
      <p:sp>
        <p:nvSpPr>
          <p:cNvPr id="3" name="Rectangle 2"/>
          <p:cNvSpPr/>
          <p:nvPr/>
        </p:nvSpPr>
        <p:spPr>
          <a:xfrm>
            <a:off x="443342" y="3238185"/>
            <a:ext cx="9712040" cy="830997"/>
          </a:xfrm>
          <a:prstGeom prst="rect">
            <a:avLst/>
          </a:prstGeom>
        </p:spPr>
        <p:txBody>
          <a:bodyPr wrap="square" anchor="ctr">
            <a:spAutoFit/>
          </a:bodyPr>
          <a:lstStyle/>
          <a:p>
            <a:pPr lvl="1" algn="just"/>
            <a:r>
              <a:rPr lang="en-US" sz="2400" dirty="0" err="1" smtClean="0"/>
              <a:t>Là</a:t>
            </a:r>
            <a:r>
              <a:rPr lang="en-US" sz="2400" dirty="0" smtClean="0"/>
              <a:t> </a:t>
            </a:r>
            <a:r>
              <a:rPr lang="en-US" sz="2400" dirty="0" err="1" smtClean="0"/>
              <a:t>một</a:t>
            </a:r>
            <a:r>
              <a:rPr lang="en-US" sz="2400" dirty="0" smtClean="0"/>
              <a:t> </a:t>
            </a:r>
            <a:r>
              <a:rPr lang="en-US" sz="2400" dirty="0"/>
              <a:t>file </a:t>
            </a:r>
            <a:r>
              <a:rPr lang="en-US" sz="2400" dirty="0" err="1"/>
              <a:t>bắt</a:t>
            </a:r>
            <a:r>
              <a:rPr lang="en-US" sz="2400" dirty="0"/>
              <a:t> </a:t>
            </a:r>
            <a:r>
              <a:rPr lang="en-US" sz="2400" dirty="0" err="1"/>
              <a:t>buộc</a:t>
            </a:r>
            <a:r>
              <a:rPr lang="en-US" sz="2400" dirty="0"/>
              <a:t> </a:t>
            </a:r>
            <a:r>
              <a:rPr lang="en-US" sz="2400" dirty="0" err="1"/>
              <a:t>trong</a:t>
            </a:r>
            <a:r>
              <a:rPr lang="en-US" sz="2400" dirty="0"/>
              <a:t> theme </a:t>
            </a:r>
            <a:r>
              <a:rPr lang="en-US" sz="2400" dirty="0" err="1"/>
              <a:t>và</a:t>
            </a:r>
            <a:r>
              <a:rPr lang="en-US" sz="2400" dirty="0"/>
              <a:t> </a:t>
            </a:r>
            <a:r>
              <a:rPr lang="en-US" sz="2400" dirty="0" err="1"/>
              <a:t>nó</a:t>
            </a:r>
            <a:r>
              <a:rPr lang="en-US" sz="2400" dirty="0"/>
              <a:t> </a:t>
            </a:r>
            <a:r>
              <a:rPr lang="en-US" sz="2400" dirty="0" err="1"/>
              <a:t>sẽ</a:t>
            </a:r>
            <a:r>
              <a:rPr lang="en-US" sz="2400" dirty="0"/>
              <a:t> </a:t>
            </a:r>
            <a:r>
              <a:rPr lang="en-US" sz="2400" dirty="0" err="1"/>
              <a:t>chứa</a:t>
            </a:r>
            <a:r>
              <a:rPr lang="en-US" sz="2400" dirty="0"/>
              <a:t> </a:t>
            </a:r>
            <a:r>
              <a:rPr lang="en-US" sz="2400" dirty="0" err="1"/>
              <a:t>các</a:t>
            </a:r>
            <a:r>
              <a:rPr lang="en-US" sz="2400" dirty="0"/>
              <a:t> </a:t>
            </a:r>
            <a:r>
              <a:rPr lang="en-US" sz="2400" dirty="0" err="1"/>
              <a:t>đoạn</a:t>
            </a:r>
            <a:r>
              <a:rPr lang="en-US" sz="2400" dirty="0"/>
              <a:t> code </a:t>
            </a:r>
            <a:r>
              <a:rPr lang="en-US" sz="2400" dirty="0" err="1"/>
              <a:t>nguồn</a:t>
            </a:r>
            <a:r>
              <a:rPr lang="en-US" sz="2400" dirty="0"/>
              <a:t> </a:t>
            </a:r>
            <a:r>
              <a:rPr lang="en-US" sz="2400" dirty="0" err="1"/>
              <a:t>mà</a:t>
            </a:r>
            <a:r>
              <a:rPr lang="en-US" sz="2400" dirty="0"/>
              <a:t> </a:t>
            </a:r>
            <a:r>
              <a:rPr lang="en-US" sz="2400" dirty="0" err="1"/>
              <a:t>bạn</a:t>
            </a:r>
            <a:r>
              <a:rPr lang="en-US" sz="2400" dirty="0"/>
              <a:t> </a:t>
            </a:r>
            <a:r>
              <a:rPr lang="en-US" sz="2400" dirty="0" err="1"/>
              <a:t>muốn</a:t>
            </a:r>
            <a:r>
              <a:rPr lang="en-US" sz="2400" dirty="0"/>
              <a:t> </a:t>
            </a:r>
            <a:r>
              <a:rPr lang="en-US" sz="2400" dirty="0" err="1"/>
              <a:t>nó</a:t>
            </a:r>
            <a:r>
              <a:rPr lang="en-US" sz="2400" dirty="0"/>
              <a:t> </a:t>
            </a:r>
            <a:r>
              <a:rPr lang="en-US" sz="2400" dirty="0" err="1"/>
              <a:t>luôn</a:t>
            </a:r>
            <a:r>
              <a:rPr lang="en-US" sz="2400" dirty="0"/>
              <a:t> </a:t>
            </a:r>
            <a:r>
              <a:rPr lang="en-US" sz="2400" dirty="0" err="1"/>
              <a:t>được</a:t>
            </a:r>
            <a:r>
              <a:rPr lang="en-US" sz="2400" dirty="0"/>
              <a:t> load </a:t>
            </a:r>
            <a:r>
              <a:rPr lang="en-US" sz="2400" dirty="0" err="1"/>
              <a:t>mỗi</a:t>
            </a:r>
            <a:r>
              <a:rPr lang="en-US" sz="2400" dirty="0"/>
              <a:t> </a:t>
            </a:r>
            <a:r>
              <a:rPr lang="en-US" sz="2400" dirty="0" err="1"/>
              <a:t>khi</a:t>
            </a:r>
            <a:r>
              <a:rPr lang="en-US" sz="2400" dirty="0"/>
              <a:t> </a:t>
            </a:r>
            <a:r>
              <a:rPr lang="en-US" sz="2400" dirty="0" err="1"/>
              <a:t>tải</a:t>
            </a:r>
            <a:r>
              <a:rPr lang="en-US" sz="2400" dirty="0"/>
              <a:t> </a:t>
            </a:r>
            <a:r>
              <a:rPr lang="en-US" sz="2400" dirty="0" smtClean="0"/>
              <a:t>website WordPress.</a:t>
            </a:r>
            <a:endParaRPr lang="en-US" sz="2400" dirty="0"/>
          </a:p>
        </p:txBody>
      </p:sp>
    </p:spTree>
    <p:extLst>
      <p:ext uri="{BB962C8B-B14F-4D97-AF65-F5344CB8AC3E}">
        <p14:creationId xmlns:p14="http://schemas.microsoft.com/office/powerpoint/2010/main" val="3783386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1"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8872"/>
            <a:ext cx="11106686" cy="999313"/>
          </a:xfrm>
        </p:spPr>
        <p:txBody>
          <a:bodyPr/>
          <a:lstStyle/>
          <a:p>
            <a:r>
              <a:rPr lang="en-US" dirty="0" err="1"/>
              <a:t>h</a:t>
            </a:r>
            <a:r>
              <a:rPr lang="en-US" dirty="0" err="1" smtClean="0"/>
              <a:t>eader.php</a:t>
            </a:r>
            <a:endParaRPr lang="en-US" dirty="0"/>
          </a:p>
        </p:txBody>
      </p:sp>
      <p:sp>
        <p:nvSpPr>
          <p:cNvPr id="4" name="Rectangle 3"/>
          <p:cNvSpPr/>
          <p:nvPr/>
        </p:nvSpPr>
        <p:spPr>
          <a:xfrm>
            <a:off x="443342" y="3053519"/>
            <a:ext cx="10626440" cy="1200329"/>
          </a:xfrm>
          <a:prstGeom prst="rect">
            <a:avLst/>
          </a:prstGeom>
        </p:spPr>
        <p:txBody>
          <a:bodyPr wrap="square" anchor="ctr">
            <a:spAutoFit/>
          </a:bodyPr>
          <a:lstStyle/>
          <a:p>
            <a:pPr lvl="1" algn="just"/>
            <a:r>
              <a:rPr lang="en-US" sz="2400" dirty="0" err="1" smtClean="0"/>
              <a:t>Là</a:t>
            </a:r>
            <a:r>
              <a:rPr lang="en-US" sz="2400" dirty="0" smtClean="0"/>
              <a:t> </a:t>
            </a:r>
            <a:r>
              <a:rPr lang="en-US" sz="2400" dirty="0" err="1" smtClean="0"/>
              <a:t>một</a:t>
            </a:r>
            <a:r>
              <a:rPr lang="en-US" sz="2400" dirty="0" smtClean="0"/>
              <a:t> file </a:t>
            </a:r>
            <a:r>
              <a:rPr lang="en-US" sz="2400" dirty="0" err="1"/>
              <a:t>chúng</a:t>
            </a:r>
            <a:r>
              <a:rPr lang="en-US" sz="2400" dirty="0"/>
              <a:t> ta </a:t>
            </a:r>
            <a:r>
              <a:rPr lang="en-US" sz="2400" dirty="0" err="1"/>
              <a:t>sẽ</a:t>
            </a:r>
            <a:r>
              <a:rPr lang="en-US" sz="2400" dirty="0"/>
              <a:t> </a:t>
            </a:r>
            <a:r>
              <a:rPr lang="en-US" sz="2400" dirty="0" err="1"/>
              <a:t>khai</a:t>
            </a:r>
            <a:r>
              <a:rPr lang="en-US" sz="2400" dirty="0"/>
              <a:t> </a:t>
            </a:r>
            <a:r>
              <a:rPr lang="en-US" sz="2400" dirty="0" err="1"/>
              <a:t>báo</a:t>
            </a:r>
            <a:r>
              <a:rPr lang="en-US" sz="2400" dirty="0"/>
              <a:t> </a:t>
            </a:r>
            <a:r>
              <a:rPr lang="en-US" sz="2400" dirty="0" err="1"/>
              <a:t>các</a:t>
            </a:r>
            <a:r>
              <a:rPr lang="en-US" sz="2400" dirty="0"/>
              <a:t> </a:t>
            </a:r>
            <a:r>
              <a:rPr lang="en-US" sz="2400" dirty="0" err="1"/>
              <a:t>thẻ</a:t>
            </a:r>
            <a:r>
              <a:rPr lang="en-US" sz="2400" dirty="0"/>
              <a:t> HTML </a:t>
            </a:r>
            <a:r>
              <a:rPr lang="en-US" sz="2400" dirty="0" err="1"/>
              <a:t>cần</a:t>
            </a:r>
            <a:r>
              <a:rPr lang="en-US" sz="2400" dirty="0"/>
              <a:t> </a:t>
            </a:r>
            <a:r>
              <a:rPr lang="en-US" sz="2400" dirty="0" err="1"/>
              <a:t>thiết</a:t>
            </a:r>
            <a:r>
              <a:rPr lang="en-US" sz="2400" dirty="0"/>
              <a:t> </a:t>
            </a:r>
            <a:r>
              <a:rPr lang="en-US" sz="2400" dirty="0" err="1"/>
              <a:t>mà</a:t>
            </a:r>
            <a:r>
              <a:rPr lang="en-US" sz="2400" dirty="0"/>
              <a:t> </a:t>
            </a:r>
            <a:r>
              <a:rPr lang="en-US" sz="2400" dirty="0" err="1"/>
              <a:t>trong</a:t>
            </a:r>
            <a:r>
              <a:rPr lang="en-US" sz="2400" dirty="0"/>
              <a:t> </a:t>
            </a:r>
            <a:r>
              <a:rPr lang="en-US" sz="2400" dirty="0" err="1"/>
              <a:t>một</a:t>
            </a:r>
            <a:r>
              <a:rPr lang="en-US" sz="2400" dirty="0"/>
              <a:t> </a:t>
            </a:r>
            <a:r>
              <a:rPr lang="en-US" sz="2400" dirty="0" err="1"/>
              <a:t>tài</a:t>
            </a:r>
            <a:r>
              <a:rPr lang="en-US" sz="2400" dirty="0"/>
              <a:t> </a:t>
            </a:r>
            <a:r>
              <a:rPr lang="en-US" sz="2400" dirty="0" err="1"/>
              <a:t>liệu</a:t>
            </a:r>
            <a:r>
              <a:rPr lang="en-US" sz="2400" dirty="0"/>
              <a:t> HTML </a:t>
            </a:r>
            <a:r>
              <a:rPr lang="en-US" sz="2400" dirty="0" err="1"/>
              <a:t>chuẩn</a:t>
            </a:r>
            <a:r>
              <a:rPr lang="en-US" sz="2400" dirty="0"/>
              <a:t> </a:t>
            </a:r>
            <a:r>
              <a:rPr lang="en-US" sz="2400" dirty="0" err="1"/>
              <a:t>đều</a:t>
            </a:r>
            <a:r>
              <a:rPr lang="en-US" sz="2400" dirty="0"/>
              <a:t> </a:t>
            </a:r>
            <a:r>
              <a:rPr lang="en-US" sz="2400" dirty="0" err="1"/>
              <a:t>có</a:t>
            </a:r>
            <a:r>
              <a:rPr lang="en-US" sz="2400" dirty="0"/>
              <a:t> </a:t>
            </a:r>
            <a:r>
              <a:rPr lang="en-US" sz="2400" dirty="0" err="1"/>
              <a:t>như</a:t>
            </a:r>
            <a:r>
              <a:rPr lang="en-US" sz="2400" dirty="0"/>
              <a:t> &lt;html&gt;, &lt;head&gt;, &lt;body&gt;,….</a:t>
            </a:r>
            <a:r>
              <a:rPr lang="en-US" sz="2400" dirty="0" err="1"/>
              <a:t>và</a:t>
            </a:r>
            <a:r>
              <a:rPr lang="en-US" sz="2400" dirty="0"/>
              <a:t> </a:t>
            </a:r>
            <a:r>
              <a:rPr lang="en-US" sz="2400" dirty="0" err="1"/>
              <a:t>nhất</a:t>
            </a:r>
            <a:r>
              <a:rPr lang="en-US" sz="2400" dirty="0"/>
              <a:t> </a:t>
            </a:r>
            <a:r>
              <a:rPr lang="en-US" sz="2400" dirty="0" err="1"/>
              <a:t>là</a:t>
            </a:r>
            <a:r>
              <a:rPr lang="en-US" sz="2400" dirty="0"/>
              <a:t> </a:t>
            </a:r>
            <a:r>
              <a:rPr lang="en-US" sz="2400" dirty="0" err="1"/>
              <a:t>phần</a:t>
            </a:r>
            <a:r>
              <a:rPr lang="en-US" sz="2400" dirty="0"/>
              <a:t> </a:t>
            </a:r>
            <a:r>
              <a:rPr lang="en-US" sz="2400" dirty="0" err="1"/>
              <a:t>thẻ</a:t>
            </a:r>
            <a:r>
              <a:rPr lang="en-US" sz="2400" dirty="0"/>
              <a:t> &lt;head&gt; </a:t>
            </a:r>
            <a:r>
              <a:rPr lang="en-US" sz="2400" dirty="0" err="1"/>
              <a:t>là</a:t>
            </a:r>
            <a:r>
              <a:rPr lang="en-US" sz="2400" dirty="0"/>
              <a:t> </a:t>
            </a:r>
            <a:r>
              <a:rPr lang="en-US" sz="2400" dirty="0" err="1"/>
              <a:t>phần</a:t>
            </a:r>
            <a:r>
              <a:rPr lang="en-US" sz="2400" dirty="0"/>
              <a:t> </a:t>
            </a:r>
            <a:r>
              <a:rPr lang="en-US" sz="2400" dirty="0" err="1"/>
              <a:t>quan</a:t>
            </a:r>
            <a:r>
              <a:rPr lang="en-US" sz="2400" dirty="0"/>
              <a:t> </a:t>
            </a:r>
            <a:r>
              <a:rPr lang="en-US" sz="2400" dirty="0" err="1"/>
              <a:t>trọng</a:t>
            </a:r>
            <a:r>
              <a:rPr lang="en-US" sz="2400" dirty="0"/>
              <a:t> </a:t>
            </a:r>
            <a:r>
              <a:rPr lang="en-US" sz="2400" dirty="0" err="1"/>
              <a:t>nhất</a:t>
            </a:r>
            <a:r>
              <a:rPr lang="en-US" sz="2400" dirty="0"/>
              <a:t>. </a:t>
            </a:r>
          </a:p>
        </p:txBody>
      </p:sp>
      <p:sp>
        <p:nvSpPr>
          <p:cNvPr id="5" name="Rectangle 4"/>
          <p:cNvSpPr/>
          <p:nvPr/>
        </p:nvSpPr>
        <p:spPr>
          <a:xfrm>
            <a:off x="443342" y="4500596"/>
            <a:ext cx="10626440" cy="830997"/>
          </a:xfrm>
          <a:prstGeom prst="rect">
            <a:avLst/>
          </a:prstGeom>
        </p:spPr>
        <p:txBody>
          <a:bodyPr wrap="square" anchor="ctr">
            <a:spAutoFit/>
          </a:bodyPr>
          <a:lstStyle/>
          <a:p>
            <a:pPr lvl="1" algn="just"/>
            <a:r>
              <a:rPr lang="en-US" sz="2400" dirty="0" err="1" smtClean="0"/>
              <a:t>Ngoài</a:t>
            </a:r>
            <a:r>
              <a:rPr lang="en-US" sz="2400" dirty="0" smtClean="0"/>
              <a:t> </a:t>
            </a:r>
            <a:r>
              <a:rPr lang="en-US" sz="2400" dirty="0" err="1" smtClean="0"/>
              <a:t>ra</a:t>
            </a:r>
            <a:r>
              <a:rPr lang="en-US" sz="2400" dirty="0" smtClean="0"/>
              <a:t>, </a:t>
            </a:r>
            <a:r>
              <a:rPr lang="en-US" sz="2400" dirty="0" err="1" smtClean="0"/>
              <a:t>chúng</a:t>
            </a:r>
            <a:r>
              <a:rPr lang="en-US" sz="2400" dirty="0" smtClean="0"/>
              <a:t> ta </a:t>
            </a:r>
            <a:r>
              <a:rPr lang="en-US" sz="2400" dirty="0" err="1" smtClean="0"/>
              <a:t>sẽ</a:t>
            </a:r>
            <a:r>
              <a:rPr lang="en-US" sz="2400" dirty="0" smtClean="0"/>
              <a:t> </a:t>
            </a:r>
            <a:r>
              <a:rPr lang="en-US" sz="2400" dirty="0" err="1"/>
              <a:t>viết</a:t>
            </a:r>
            <a:r>
              <a:rPr lang="en-US" sz="2400" dirty="0"/>
              <a:t> </a:t>
            </a:r>
            <a:r>
              <a:rPr lang="en-US" sz="2400" dirty="0" err="1"/>
              <a:t>thêm</a:t>
            </a:r>
            <a:r>
              <a:rPr lang="en-US" sz="2400" dirty="0"/>
              <a:t> </a:t>
            </a:r>
            <a:r>
              <a:rPr lang="en-US" sz="2400" dirty="0" smtClean="0"/>
              <a:t>code </a:t>
            </a:r>
            <a:r>
              <a:rPr lang="en-US" sz="2400" dirty="0" err="1" smtClean="0"/>
              <a:t>hiển</a:t>
            </a:r>
            <a:r>
              <a:rPr lang="en-US" sz="2400" dirty="0" smtClean="0"/>
              <a:t> </a:t>
            </a:r>
            <a:r>
              <a:rPr lang="en-US" sz="2400" dirty="0" err="1"/>
              <a:t>thị</a:t>
            </a:r>
            <a:r>
              <a:rPr lang="en-US" sz="2400" dirty="0"/>
              <a:t> </a:t>
            </a:r>
            <a:r>
              <a:rPr lang="en-US" sz="2400" dirty="0" err="1"/>
              <a:t>tên</a:t>
            </a:r>
            <a:r>
              <a:rPr lang="en-US" sz="2400" dirty="0"/>
              <a:t> website </a:t>
            </a:r>
            <a:r>
              <a:rPr lang="en-US" sz="2400" dirty="0" err="1"/>
              <a:t>và</a:t>
            </a:r>
            <a:r>
              <a:rPr lang="en-US" sz="2400" dirty="0"/>
              <a:t> </a:t>
            </a:r>
            <a:r>
              <a:rPr lang="en-US" sz="2400" dirty="0" smtClean="0"/>
              <a:t>menu </a:t>
            </a:r>
            <a:r>
              <a:rPr lang="en-US" sz="2400" dirty="0" err="1" smtClean="0"/>
              <a:t>cho</a:t>
            </a:r>
            <a:r>
              <a:rPr lang="en-US" sz="2400" dirty="0" smtClean="0"/>
              <a:t> file </a:t>
            </a:r>
            <a:r>
              <a:rPr lang="en-US" sz="2400" dirty="0" err="1" smtClean="0"/>
              <a:t>header.php</a:t>
            </a:r>
            <a:r>
              <a:rPr lang="en-US" sz="2400" dirty="0"/>
              <a:t> </a:t>
            </a:r>
            <a:r>
              <a:rPr lang="en-US" sz="2400" dirty="0" err="1" smtClean="0"/>
              <a:t>để</a:t>
            </a:r>
            <a:r>
              <a:rPr lang="en-US" sz="2400" dirty="0" smtClean="0"/>
              <a:t> </a:t>
            </a:r>
            <a:r>
              <a:rPr lang="en-US" sz="2400" dirty="0" err="1" smtClean="0"/>
              <a:t>nó</a:t>
            </a:r>
            <a:r>
              <a:rPr lang="en-US" sz="2400" dirty="0" smtClean="0"/>
              <a:t> </a:t>
            </a:r>
            <a:r>
              <a:rPr lang="en-US" sz="2400" dirty="0" err="1" smtClean="0"/>
              <a:t>có</a:t>
            </a:r>
            <a:r>
              <a:rPr lang="en-US" sz="2400" dirty="0" smtClean="0"/>
              <a:t> </a:t>
            </a:r>
            <a:r>
              <a:rPr lang="en-US" sz="2400" dirty="0" err="1" smtClean="0"/>
              <a:t>thể</a:t>
            </a:r>
            <a:r>
              <a:rPr lang="en-US" sz="2400" dirty="0" smtClean="0"/>
              <a:t> </a:t>
            </a:r>
            <a:r>
              <a:rPr lang="en-US" sz="2400" dirty="0" err="1" smtClean="0"/>
              <a:t>xuất</a:t>
            </a:r>
            <a:r>
              <a:rPr lang="en-US" sz="2400" dirty="0" smtClean="0"/>
              <a:t> </a:t>
            </a:r>
            <a:r>
              <a:rPr lang="en-US" sz="2400" dirty="0" err="1" smtClean="0"/>
              <a:t>hiện</a:t>
            </a:r>
            <a:r>
              <a:rPr lang="en-US" sz="2400" dirty="0" smtClean="0"/>
              <a:t> </a:t>
            </a:r>
            <a:r>
              <a:rPr lang="en-US" sz="2400" dirty="0" err="1" smtClean="0"/>
              <a:t>được</a:t>
            </a:r>
            <a:r>
              <a:rPr lang="en-US" sz="2400" dirty="0" smtClean="0"/>
              <a:t> </a:t>
            </a:r>
            <a:r>
              <a:rPr lang="en-US" sz="2400" dirty="0" err="1" smtClean="0"/>
              <a:t>ở</a:t>
            </a:r>
            <a:r>
              <a:rPr lang="en-US" sz="2400" dirty="0" smtClean="0"/>
              <a:t> </a:t>
            </a:r>
            <a:r>
              <a:rPr lang="en-US" sz="2400" dirty="0" err="1" smtClean="0"/>
              <a:t>mọi</a:t>
            </a:r>
            <a:r>
              <a:rPr lang="en-US" sz="2400" dirty="0" smtClean="0"/>
              <a:t> </a:t>
            </a:r>
            <a:r>
              <a:rPr lang="en-US" sz="2400" dirty="0" err="1" smtClean="0"/>
              <a:t>nơi</a:t>
            </a:r>
            <a:r>
              <a:rPr lang="en-US" sz="2400" dirty="0" smtClean="0"/>
              <a:t>.</a:t>
            </a:r>
            <a:endParaRPr lang="en-US" sz="2400" dirty="0"/>
          </a:p>
        </p:txBody>
      </p:sp>
    </p:spTree>
    <p:extLst>
      <p:ext uri="{BB962C8B-B14F-4D97-AF65-F5344CB8AC3E}">
        <p14:creationId xmlns:p14="http://schemas.microsoft.com/office/powerpoint/2010/main" val="1767162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8872"/>
            <a:ext cx="11106686" cy="999313"/>
          </a:xfrm>
        </p:spPr>
        <p:txBody>
          <a:bodyPr/>
          <a:lstStyle/>
          <a:p>
            <a:r>
              <a:rPr lang="en-US" dirty="0" err="1" smtClean="0"/>
              <a:t>footer.php</a:t>
            </a:r>
            <a:endParaRPr lang="en-US" dirty="0"/>
          </a:p>
        </p:txBody>
      </p:sp>
      <p:sp>
        <p:nvSpPr>
          <p:cNvPr id="3" name="Rectangle 2"/>
          <p:cNvSpPr/>
          <p:nvPr/>
        </p:nvSpPr>
        <p:spPr>
          <a:xfrm>
            <a:off x="443342" y="3422851"/>
            <a:ext cx="10016840" cy="461665"/>
          </a:xfrm>
          <a:prstGeom prst="rect">
            <a:avLst/>
          </a:prstGeom>
        </p:spPr>
        <p:txBody>
          <a:bodyPr wrap="square" anchor="ctr">
            <a:spAutoFit/>
          </a:bodyPr>
          <a:lstStyle/>
          <a:p>
            <a:pPr lvl="1" algn="just"/>
            <a:r>
              <a:rPr lang="en-US" sz="2400" dirty="0" err="1" smtClean="0"/>
              <a:t>Tương</a:t>
            </a:r>
            <a:r>
              <a:rPr lang="en-US" sz="2400" dirty="0" smtClean="0"/>
              <a:t> </a:t>
            </a:r>
            <a:r>
              <a:rPr lang="en-US" sz="2400" dirty="0" err="1" smtClean="0"/>
              <a:t>tự</a:t>
            </a:r>
            <a:r>
              <a:rPr lang="en-US" sz="2400" dirty="0" smtClean="0"/>
              <a:t> </a:t>
            </a:r>
            <a:r>
              <a:rPr lang="en-US" sz="2400" dirty="0" err="1" smtClean="0"/>
              <a:t>như</a:t>
            </a:r>
            <a:r>
              <a:rPr lang="en-US" sz="2400" dirty="0" smtClean="0"/>
              <a:t> header, </a:t>
            </a:r>
            <a:r>
              <a:rPr lang="en-US" sz="2400" dirty="0" err="1" smtClean="0"/>
              <a:t>chúng</a:t>
            </a:r>
            <a:r>
              <a:rPr lang="en-US" sz="2400" dirty="0" smtClean="0"/>
              <a:t> ta </a:t>
            </a:r>
            <a:r>
              <a:rPr lang="en-US" sz="2400" dirty="0" err="1" smtClean="0"/>
              <a:t>sẽ</a:t>
            </a:r>
            <a:r>
              <a:rPr lang="en-US" sz="2400" dirty="0" smtClean="0"/>
              <a:t> code </a:t>
            </a:r>
            <a:r>
              <a:rPr lang="en-US" sz="2400" dirty="0" err="1" smtClean="0"/>
              <a:t>cho</a:t>
            </a:r>
            <a:r>
              <a:rPr lang="en-US" sz="2400" dirty="0" smtClean="0"/>
              <a:t> </a:t>
            </a:r>
            <a:r>
              <a:rPr lang="en-US" sz="2400" dirty="0" err="1" smtClean="0"/>
              <a:t>footer.php</a:t>
            </a:r>
            <a:r>
              <a:rPr lang="en-US" sz="2400" dirty="0" smtClean="0"/>
              <a:t> </a:t>
            </a:r>
            <a:r>
              <a:rPr lang="en-US" sz="2400" dirty="0" err="1" smtClean="0"/>
              <a:t>xuất</a:t>
            </a:r>
            <a:r>
              <a:rPr lang="en-US" sz="2400" dirty="0" smtClean="0"/>
              <a:t> </a:t>
            </a:r>
            <a:r>
              <a:rPr lang="en-US" sz="2400" dirty="0" err="1" smtClean="0"/>
              <a:t>hiện</a:t>
            </a:r>
            <a:r>
              <a:rPr lang="en-US" sz="2400" dirty="0" smtClean="0"/>
              <a:t> </a:t>
            </a:r>
            <a:r>
              <a:rPr lang="en-US" sz="2400" dirty="0" err="1" smtClean="0"/>
              <a:t>ở</a:t>
            </a:r>
            <a:r>
              <a:rPr lang="en-US" sz="2400" dirty="0" smtClean="0"/>
              <a:t> </a:t>
            </a:r>
            <a:r>
              <a:rPr lang="en-US" sz="2400" dirty="0" err="1" smtClean="0"/>
              <a:t>mọi</a:t>
            </a:r>
            <a:r>
              <a:rPr lang="en-US" sz="2400" dirty="0" smtClean="0"/>
              <a:t> </a:t>
            </a:r>
            <a:r>
              <a:rPr lang="en-US" sz="2400" dirty="0" err="1" smtClean="0"/>
              <a:t>nơi</a:t>
            </a:r>
            <a:r>
              <a:rPr lang="en-US" sz="2400" dirty="0" smtClean="0"/>
              <a:t>.</a:t>
            </a:r>
            <a:endParaRPr lang="en-US" sz="2400" dirty="0"/>
          </a:p>
        </p:txBody>
      </p:sp>
    </p:spTree>
    <p:extLst>
      <p:ext uri="{BB962C8B-B14F-4D97-AF65-F5344CB8AC3E}">
        <p14:creationId xmlns:p14="http://schemas.microsoft.com/office/powerpoint/2010/main" val="66703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435" y="1052273"/>
            <a:ext cx="3782992" cy="2055497"/>
            <a:chOff x="69453" y="1051654"/>
            <a:chExt cx="3783977" cy="2056033"/>
          </a:xfrm>
        </p:grpSpPr>
        <p:sp>
          <p:nvSpPr>
            <p:cNvPr id="3" name="TextBox 2"/>
            <p:cNvSpPr txBox="1"/>
            <p:nvPr/>
          </p:nvSpPr>
          <p:spPr>
            <a:xfrm>
              <a:off x="339183" y="2707577"/>
              <a:ext cx="3514247" cy="400110"/>
            </a:xfrm>
            <a:prstGeom prst="rect">
              <a:avLst/>
            </a:prstGeom>
            <a:noFill/>
          </p:spPr>
          <p:txBody>
            <a:bodyPr wrap="square" rtlCol="0">
              <a:spAutoFit/>
            </a:bodyPr>
            <a:lstStyle/>
            <a:p>
              <a:pPr algn="ctr"/>
              <a:r>
                <a:rPr lang="en-US" sz="1999" dirty="0">
                  <a:cs typeface="Segoe UI Light" panose="020B0502040204020203" pitchFamily="34" charset="0"/>
                </a:rPr>
                <a:t>Azure Active Directory Users</a:t>
              </a:r>
              <a:endParaRPr lang="en-US" sz="1999" dirty="0"/>
            </a:p>
          </p:txBody>
        </p:sp>
        <p:sp>
          <p:nvSpPr>
            <p:cNvPr id="4" name="Rectangle 3"/>
            <p:cNvSpPr/>
            <p:nvPr/>
          </p:nvSpPr>
          <p:spPr>
            <a:xfrm>
              <a:off x="69453" y="1051654"/>
              <a:ext cx="3679529" cy="1379198"/>
            </a:xfrm>
            <a:prstGeom prst="rect">
              <a:avLst/>
            </a:prstGeom>
          </p:spPr>
          <p:txBody>
            <a:bodyPr wrap="square" anchor="ctr">
              <a:spAutoFit/>
            </a:bodyPr>
            <a:lstStyle/>
            <a:p>
              <a:pPr algn="ctr">
                <a:lnSpc>
                  <a:spcPct val="95000"/>
                </a:lnSpc>
                <a:buSzPct val="90000"/>
              </a:pPr>
              <a:r>
                <a:rPr lang="en-US" sz="8800" dirty="0">
                  <a:latin typeface="Segoe UI Light" panose="020B0502040204020203" pitchFamily="34" charset="0"/>
                  <a:cs typeface="Segoe UI Light" panose="020B0502040204020203" pitchFamily="34" charset="0"/>
                </a:rPr>
                <a:t>&gt;500m</a:t>
              </a:r>
            </a:p>
          </p:txBody>
        </p:sp>
      </p:grpSp>
      <p:grpSp>
        <p:nvGrpSpPr>
          <p:cNvPr id="5" name="Group 4"/>
          <p:cNvGrpSpPr/>
          <p:nvPr/>
        </p:nvGrpSpPr>
        <p:grpSpPr>
          <a:xfrm>
            <a:off x="4274033" y="846194"/>
            <a:ext cx="4515936" cy="2309291"/>
            <a:chOff x="8249299" y="845521"/>
            <a:chExt cx="4517112" cy="2309892"/>
          </a:xfrm>
        </p:grpSpPr>
        <p:sp>
          <p:nvSpPr>
            <p:cNvPr id="6" name="Rectangle 5"/>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497" dirty="0">
                  <a:latin typeface="Segoe UI Light" panose="020B0502040204020203" pitchFamily="34" charset="0"/>
                  <a:cs typeface="Segoe UI Light" panose="020B0502040204020203" pitchFamily="34" charset="0"/>
                </a:rPr>
                <a:t>&gt;</a:t>
              </a:r>
              <a:r>
                <a:rPr lang="en-US" sz="9597" dirty="0">
                  <a:latin typeface="Segoe UI Light" panose="020B0502040204020203" pitchFamily="34" charset="0"/>
                  <a:cs typeface="Segoe UI Light" panose="020B0502040204020203" pitchFamily="34" charset="0"/>
                </a:rPr>
                <a:t>250</a:t>
              </a:r>
              <a:r>
                <a:rPr lang="en-US" sz="7998" dirty="0">
                  <a:latin typeface="Segoe UI Light" panose="020B0502040204020203" pitchFamily="34" charset="0"/>
                  <a:cs typeface="Segoe UI Light" panose="020B0502040204020203" pitchFamily="34" charset="0"/>
                </a:rPr>
                <a:t>k</a:t>
              </a:r>
              <a:endParaRPr lang="en-US" sz="9597" dirty="0">
                <a:latin typeface="Segoe UI Light" panose="020B0502040204020203" pitchFamily="34" charset="0"/>
                <a:cs typeface="Segoe UI Light" panose="020B0502040204020203" pitchFamily="34" charset="0"/>
              </a:endParaRPr>
            </a:p>
          </p:txBody>
        </p:sp>
        <p:sp>
          <p:nvSpPr>
            <p:cNvPr id="7" name="Rectangle 6"/>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1999" dirty="0">
                  <a:cs typeface="Segoe UI Light" panose="020B0502040204020203" pitchFamily="34" charset="0"/>
                </a:rPr>
                <a:t>Active websites</a:t>
              </a:r>
              <a:endParaRPr lang="en-US" sz="3199" dirty="0">
                <a:cs typeface="Segoe UI Light" panose="020B0502040204020203" pitchFamily="34" charset="0"/>
              </a:endParaRPr>
            </a:p>
          </p:txBody>
        </p:sp>
      </p:grpSp>
      <p:cxnSp>
        <p:nvCxnSpPr>
          <p:cNvPr id="8" name="Straight Connector 7"/>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292169" y="757121"/>
            <a:ext cx="3624053" cy="2386414"/>
            <a:chOff x="228133" y="2745825"/>
            <a:chExt cx="3624997" cy="2701148"/>
          </a:xfrm>
        </p:grpSpPr>
        <p:sp>
          <p:nvSpPr>
            <p:cNvPr id="12" name="Rectangle 11"/>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3999" spc="-200" dirty="0">
                  <a:latin typeface="Segoe UI Light" panose="020B0502040204020203" pitchFamily="34" charset="0"/>
                  <a:cs typeface="Segoe UI Light" panose="020B0502040204020203" pitchFamily="34" charset="0"/>
                </a:rPr>
                <a:t>Greater than</a:t>
              </a:r>
            </a:p>
            <a:p>
              <a:pPr algn="ctr">
                <a:lnSpc>
                  <a:spcPct val="95000"/>
                </a:lnSpc>
                <a:buSzPct val="90000"/>
              </a:pPr>
              <a:r>
                <a:rPr lang="en-US" sz="7198" spc="-294" dirty="0">
                  <a:latin typeface="Segoe UI Light" panose="020B0502040204020203" pitchFamily="34" charset="0"/>
                  <a:cs typeface="Segoe UI Light" panose="020B0502040204020203" pitchFamily="34" charset="0"/>
                </a:rPr>
                <a:t>1,500,000</a:t>
              </a:r>
              <a:endParaRPr lang="en-US" sz="4799" spc="-294" dirty="0">
                <a:latin typeface="Segoe UI Light" panose="020B0502040204020203" pitchFamily="34" charset="0"/>
                <a:cs typeface="Segoe UI Light" panose="020B0502040204020203" pitchFamily="34" charset="0"/>
              </a:endParaRPr>
            </a:p>
          </p:txBody>
        </p:sp>
        <p:sp>
          <p:nvSpPr>
            <p:cNvPr id="13" name="TextBox 12"/>
            <p:cNvSpPr txBox="1"/>
            <p:nvPr/>
          </p:nvSpPr>
          <p:spPr>
            <a:xfrm>
              <a:off x="383396" y="4994211"/>
              <a:ext cx="3295372" cy="452762"/>
            </a:xfrm>
            <a:prstGeom prst="rect">
              <a:avLst/>
            </a:prstGeom>
            <a:noFill/>
          </p:spPr>
          <p:txBody>
            <a:bodyPr wrap="square" rtlCol="0">
              <a:spAutoFit/>
            </a:bodyPr>
            <a:lstStyle/>
            <a:p>
              <a:pPr algn="ctr"/>
              <a:r>
                <a:rPr lang="en-US" sz="1999" dirty="0"/>
                <a:t>SQL Databases in Azure</a:t>
              </a:r>
            </a:p>
          </p:txBody>
        </p:sp>
      </p:grpSp>
      <p:grpSp>
        <p:nvGrpSpPr>
          <p:cNvPr id="14" name="Group 13"/>
          <p:cNvGrpSpPr/>
          <p:nvPr/>
        </p:nvGrpSpPr>
        <p:grpSpPr>
          <a:xfrm>
            <a:off x="-97875" y="3743001"/>
            <a:ext cx="3909025" cy="1438419"/>
            <a:chOff x="3993501" y="3743084"/>
            <a:chExt cx="3910044" cy="1438793"/>
          </a:xfrm>
        </p:grpSpPr>
        <p:sp>
          <p:nvSpPr>
            <p:cNvPr id="15" name="Rectangle 14"/>
            <p:cNvSpPr/>
            <p:nvPr/>
          </p:nvSpPr>
          <p:spPr>
            <a:xfrm>
              <a:off x="3993501" y="3802679"/>
              <a:ext cx="2578224" cy="1379198"/>
            </a:xfrm>
            <a:prstGeom prst="rect">
              <a:avLst/>
            </a:prstGeom>
          </p:spPr>
          <p:txBody>
            <a:bodyPr wrap="square" anchor="b">
              <a:spAutoFit/>
            </a:bodyPr>
            <a:lstStyle/>
            <a:p>
              <a:pPr algn="ctr">
                <a:lnSpc>
                  <a:spcPct val="95000"/>
                </a:lnSpc>
                <a:buSzPct val="90000"/>
              </a:pPr>
              <a:r>
                <a:rPr lang="en-US" sz="8800" spc="-294" dirty="0">
                  <a:latin typeface="Segoe UI Light" panose="020B0502040204020203" pitchFamily="34" charset="0"/>
                  <a:cs typeface="Segoe UI Light" panose="020B0502040204020203" pitchFamily="34" charset="0"/>
                </a:rPr>
                <a:t>&gt;777</a:t>
              </a:r>
              <a:endParaRPr lang="en-US" sz="8000" dirty="0">
                <a:latin typeface="Segoe UI Light" panose="020B0502040204020203" pitchFamily="34" charset="0"/>
                <a:cs typeface="Segoe UI Light" panose="020B0502040204020203" pitchFamily="34" charset="0"/>
              </a:endParaRPr>
            </a:p>
          </p:txBody>
        </p:sp>
        <p:sp>
          <p:nvSpPr>
            <p:cNvPr id="16" name="Rectangle 15"/>
            <p:cNvSpPr/>
            <p:nvPr/>
          </p:nvSpPr>
          <p:spPr>
            <a:xfrm>
              <a:off x="6412042" y="3743084"/>
              <a:ext cx="1491503" cy="1378685"/>
            </a:xfrm>
            <a:prstGeom prst="rect">
              <a:avLst/>
            </a:prstGeom>
          </p:spPr>
          <p:txBody>
            <a:bodyPr wrap="none">
              <a:spAutoFit/>
            </a:bodyPr>
            <a:lstStyle/>
            <a:p>
              <a:pPr>
                <a:lnSpc>
                  <a:spcPct val="95000"/>
                </a:lnSpc>
                <a:buSzPct val="90000"/>
              </a:pPr>
              <a:r>
                <a:rPr lang="en-US" sz="2799" dirty="0">
                  <a:latin typeface="Segoe UI Light" panose="020B0502040204020203" pitchFamily="34" charset="0"/>
                  <a:cs typeface="Segoe UI Light" panose="020B0502040204020203" pitchFamily="34" charset="0"/>
                </a:rPr>
                <a:t>TRILLION</a:t>
              </a:r>
              <a:br>
                <a:rPr lang="en-US" sz="2799" dirty="0">
                  <a:latin typeface="Segoe UI Light" panose="020B0502040204020203" pitchFamily="34" charset="0"/>
                  <a:cs typeface="Segoe UI Light" panose="020B0502040204020203" pitchFamily="34" charset="0"/>
                </a:rPr>
              </a:br>
              <a:r>
                <a:rPr lang="en-US" sz="1999" dirty="0">
                  <a:latin typeface="Segoe UI Light" panose="020B0502040204020203" pitchFamily="34" charset="0"/>
                  <a:cs typeface="Segoe UI Light" panose="020B0502040204020203" pitchFamily="34" charset="0"/>
                </a:rPr>
                <a:t>storage</a:t>
              </a:r>
            </a:p>
            <a:p>
              <a:pPr>
                <a:lnSpc>
                  <a:spcPct val="95000"/>
                </a:lnSpc>
                <a:buSzPct val="90000"/>
              </a:pPr>
              <a:r>
                <a:rPr lang="en-US" sz="1999" dirty="0">
                  <a:latin typeface="Segoe UI Light" panose="020B0502040204020203" pitchFamily="34" charset="0"/>
                  <a:cs typeface="Segoe UI Light" panose="020B0502040204020203" pitchFamily="34" charset="0"/>
                </a:rPr>
                <a:t>transactions</a:t>
              </a:r>
              <a:br>
                <a:rPr lang="en-US" sz="1999" dirty="0">
                  <a:latin typeface="Segoe UI Light" panose="020B0502040204020203" pitchFamily="34" charset="0"/>
                  <a:cs typeface="Segoe UI Light" panose="020B0502040204020203" pitchFamily="34" charset="0"/>
                </a:rPr>
              </a:br>
              <a:r>
                <a:rPr lang="en-US" sz="1999" dirty="0">
                  <a:latin typeface="Segoe UI Light" panose="020B0502040204020203" pitchFamily="34" charset="0"/>
                  <a:cs typeface="Segoe UI Light" panose="020B0502040204020203" pitchFamily="34" charset="0"/>
                </a:rPr>
                <a:t>per day</a:t>
              </a:r>
              <a:endParaRPr lang="en-US" sz="8797" dirty="0">
                <a:latin typeface="Segoe UI Light" panose="020B0502040204020203" pitchFamily="34" charset="0"/>
                <a:cs typeface="Segoe UI Light" panose="020B0502040204020203" pitchFamily="34" charset="0"/>
              </a:endParaRPr>
            </a:p>
          </p:txBody>
        </p:sp>
      </p:grpSp>
      <p:grpSp>
        <p:nvGrpSpPr>
          <p:cNvPr id="17" name="Group 16"/>
          <p:cNvGrpSpPr/>
          <p:nvPr/>
        </p:nvGrpSpPr>
        <p:grpSpPr>
          <a:xfrm>
            <a:off x="4004791" y="3750403"/>
            <a:ext cx="4667028" cy="1388266"/>
            <a:chOff x="8097236" y="3750487"/>
            <a:chExt cx="4668244" cy="1388628"/>
          </a:xfrm>
        </p:grpSpPr>
        <p:grpSp>
          <p:nvGrpSpPr>
            <p:cNvPr id="18" name="Group 17"/>
            <p:cNvGrpSpPr/>
            <p:nvPr/>
          </p:nvGrpSpPr>
          <p:grpSpPr>
            <a:xfrm>
              <a:off x="8097236" y="3750487"/>
              <a:ext cx="4668244" cy="1388628"/>
              <a:chOff x="8097236" y="3750487"/>
              <a:chExt cx="4668244" cy="1388628"/>
            </a:xfrm>
          </p:grpSpPr>
          <p:cxnSp>
            <p:nvCxnSpPr>
              <p:cNvPr id="20" name="Straight Connector 19"/>
              <p:cNvCxnSpPr/>
              <p:nvPr/>
            </p:nvCxnSpPr>
            <p:spPr>
              <a:xfrm>
                <a:off x="8097236" y="5139115"/>
                <a:ext cx="4094764"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249298" y="3750487"/>
                <a:ext cx="2492813" cy="1145227"/>
              </a:xfrm>
              <a:prstGeom prst="rect">
                <a:avLst/>
              </a:prstGeom>
            </p:spPr>
            <p:txBody>
              <a:bodyPr wrap="square" anchor="ctr">
                <a:spAutoFit/>
              </a:bodyPr>
              <a:lstStyle/>
              <a:p>
                <a:pPr>
                  <a:lnSpc>
                    <a:spcPct val="95000"/>
                  </a:lnSpc>
                  <a:buSzPct val="90000"/>
                </a:pPr>
                <a:r>
                  <a:rPr lang="en-US" sz="7200" dirty="0">
                    <a:latin typeface="Segoe UI Light" panose="020B0502040204020203" pitchFamily="34" charset="0"/>
                    <a:cs typeface="Segoe UI Light" panose="020B0502040204020203" pitchFamily="34" charset="0"/>
                  </a:rPr>
                  <a:t>&gt;80%</a:t>
                </a:r>
              </a:p>
            </p:txBody>
          </p:sp>
          <p:sp>
            <p:nvSpPr>
              <p:cNvPr id="22" name="Rectangle 21"/>
              <p:cNvSpPr/>
              <p:nvPr/>
            </p:nvSpPr>
            <p:spPr>
              <a:xfrm>
                <a:off x="10588995" y="3969617"/>
                <a:ext cx="2176485" cy="384821"/>
              </a:xfrm>
              <a:prstGeom prst="rect">
                <a:avLst/>
              </a:prstGeom>
            </p:spPr>
            <p:txBody>
              <a:bodyPr wrap="square" anchor="ctr">
                <a:spAutoFit/>
              </a:bodyPr>
              <a:lstStyle/>
              <a:p>
                <a:pPr>
                  <a:lnSpc>
                    <a:spcPct val="95000"/>
                  </a:lnSpc>
                  <a:buSzPct val="90000"/>
                </a:pPr>
                <a:r>
                  <a:rPr lang="en-US" sz="2000">
                    <a:cs typeface="Segoe UI Light" panose="020B0502040204020203" pitchFamily="34" charset="0"/>
                  </a:rPr>
                  <a:t>Fortune 500</a:t>
                </a:r>
                <a:endParaRPr lang="en-US" sz="2800" dirty="0">
                  <a:cs typeface="Segoe UI Light" panose="020B0502040204020203" pitchFamily="34" charset="0"/>
                </a:endParaRPr>
              </a:p>
            </p:txBody>
          </p:sp>
        </p:grpSp>
        <p:sp>
          <p:nvSpPr>
            <p:cNvPr id="19" name="TextBox 18"/>
            <p:cNvSpPr txBox="1"/>
            <p:nvPr/>
          </p:nvSpPr>
          <p:spPr>
            <a:xfrm>
              <a:off x="10617567" y="4313736"/>
              <a:ext cx="1492298" cy="400110"/>
            </a:xfrm>
            <a:prstGeom prst="rect">
              <a:avLst/>
            </a:prstGeom>
            <a:noFill/>
          </p:spPr>
          <p:txBody>
            <a:bodyPr wrap="square" rtlCol="0">
              <a:spAutoFit/>
            </a:bodyPr>
            <a:lstStyle/>
            <a:p>
              <a:r>
                <a:rPr lang="en-US" sz="1999" dirty="0"/>
                <a:t>Use Azure</a:t>
              </a:r>
            </a:p>
          </p:txBody>
        </p:sp>
      </p:grpSp>
      <p:grpSp>
        <p:nvGrpSpPr>
          <p:cNvPr id="23" name="Group 22"/>
          <p:cNvGrpSpPr/>
          <p:nvPr/>
        </p:nvGrpSpPr>
        <p:grpSpPr>
          <a:xfrm>
            <a:off x="4156814" y="5310919"/>
            <a:ext cx="3940811" cy="1261555"/>
            <a:chOff x="8249298" y="5311409"/>
            <a:chExt cx="3941838" cy="1261884"/>
          </a:xfrm>
        </p:grpSpPr>
        <p:sp>
          <p:nvSpPr>
            <p:cNvPr id="24" name="Rectangle 2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7998" dirty="0">
                  <a:latin typeface="Segoe UI Light" panose="020B0502040204020203" pitchFamily="34" charset="0"/>
                  <a:cs typeface="Segoe UI Light" panose="020B0502040204020203" pitchFamily="34" charset="0"/>
                </a:rPr>
                <a:t>&gt;13</a:t>
              </a:r>
            </a:p>
          </p:txBody>
        </p:sp>
        <p:sp>
          <p:nvSpPr>
            <p:cNvPr id="25" name="Rectangle 2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799" dirty="0">
                  <a:cs typeface="Segoe UI Light" panose="020B0502040204020203" pitchFamily="34" charset="0"/>
                </a:rPr>
                <a:t>BILLION</a:t>
              </a:r>
              <a:endParaRPr lang="en-US" sz="3599" dirty="0">
                <a:cs typeface="Segoe UI Light" panose="020B0502040204020203" pitchFamily="34" charset="0"/>
              </a:endParaRPr>
            </a:p>
          </p:txBody>
        </p:sp>
        <p:sp>
          <p:nvSpPr>
            <p:cNvPr id="26" name="TextBox 25"/>
            <p:cNvSpPr txBox="1"/>
            <p:nvPr/>
          </p:nvSpPr>
          <p:spPr>
            <a:xfrm>
              <a:off x="9910351" y="5932986"/>
              <a:ext cx="2280785" cy="369428"/>
            </a:xfrm>
            <a:prstGeom prst="rect">
              <a:avLst/>
            </a:prstGeom>
            <a:noFill/>
          </p:spPr>
          <p:txBody>
            <a:bodyPr wrap="square" rtlCol="0">
              <a:spAutoFit/>
            </a:bodyPr>
            <a:lstStyle/>
            <a:p>
              <a:r>
                <a:rPr lang="en-US" dirty="0"/>
                <a:t>authentications/</a:t>
              </a:r>
              <a:r>
                <a:rPr lang="en-US" dirty="0" err="1"/>
                <a:t>wk</a:t>
              </a:r>
              <a:endParaRPr lang="en-US" dirty="0"/>
            </a:p>
          </p:txBody>
        </p:sp>
      </p:grpSp>
      <p:grpSp>
        <p:nvGrpSpPr>
          <p:cNvPr id="27" name="Group 26"/>
          <p:cNvGrpSpPr/>
          <p:nvPr/>
        </p:nvGrpSpPr>
        <p:grpSpPr>
          <a:xfrm>
            <a:off x="-27106" y="5138670"/>
            <a:ext cx="4069002" cy="1616467"/>
            <a:chOff x="4064288" y="5139115"/>
            <a:chExt cx="4070062" cy="1616888"/>
          </a:xfrm>
        </p:grpSpPr>
        <p:sp>
          <p:nvSpPr>
            <p:cNvPr id="28" name="Rectangle 27"/>
            <p:cNvSpPr/>
            <p:nvPr/>
          </p:nvSpPr>
          <p:spPr>
            <a:xfrm>
              <a:off x="4409735" y="5376805"/>
              <a:ext cx="2026882" cy="1379198"/>
            </a:xfrm>
            <a:prstGeom prst="rect">
              <a:avLst/>
            </a:prstGeom>
          </p:spPr>
          <p:txBody>
            <a:bodyPr wrap="square" anchor="b">
              <a:spAutoFit/>
            </a:bodyPr>
            <a:lstStyle/>
            <a:p>
              <a:pPr algn="ctr">
                <a:lnSpc>
                  <a:spcPct val="95000"/>
                </a:lnSpc>
                <a:buSzPct val="90000"/>
              </a:pPr>
              <a:r>
                <a:rPr lang="en-US" sz="8800" spc="-294" dirty="0">
                  <a:latin typeface="Segoe UI Light" panose="020B0502040204020203" pitchFamily="34" charset="0"/>
                  <a:cs typeface="Segoe UI Light" panose="020B0502040204020203" pitchFamily="34" charset="0"/>
                </a:rPr>
                <a:t>&gt;1.5</a:t>
              </a:r>
              <a:endParaRPr lang="en-US" sz="8000" dirty="0">
                <a:latin typeface="Segoe UI Light" panose="020B0502040204020203" pitchFamily="34" charset="0"/>
                <a:cs typeface="Segoe UI Light" panose="020B0502040204020203" pitchFamily="34" charset="0"/>
              </a:endParaRPr>
            </a:p>
          </p:txBody>
        </p:sp>
        <p:sp>
          <p:nvSpPr>
            <p:cNvPr id="29" name="Rectangle 28"/>
            <p:cNvSpPr/>
            <p:nvPr/>
          </p:nvSpPr>
          <p:spPr>
            <a:xfrm>
              <a:off x="6439978" y="5319228"/>
              <a:ext cx="1605153" cy="1378685"/>
            </a:xfrm>
            <a:prstGeom prst="rect">
              <a:avLst/>
            </a:prstGeom>
          </p:spPr>
          <p:txBody>
            <a:bodyPr wrap="none">
              <a:spAutoFit/>
            </a:bodyPr>
            <a:lstStyle/>
            <a:p>
              <a:pPr>
                <a:lnSpc>
                  <a:spcPct val="95000"/>
                </a:lnSpc>
                <a:buSzPct val="90000"/>
              </a:pPr>
              <a:r>
                <a:rPr lang="en-US" sz="2799" dirty="0">
                  <a:latin typeface="Segoe UI Light" panose="020B0502040204020203" pitchFamily="34" charset="0"/>
                  <a:cs typeface="Segoe UI Light" panose="020B0502040204020203" pitchFamily="34" charset="0"/>
                </a:rPr>
                <a:t>TRILLION</a:t>
              </a:r>
              <a:br>
                <a:rPr lang="en-US" sz="2799" dirty="0">
                  <a:latin typeface="Segoe UI Light" panose="020B0502040204020203" pitchFamily="34" charset="0"/>
                  <a:cs typeface="Segoe UI Light" panose="020B0502040204020203" pitchFamily="34" charset="0"/>
                </a:rPr>
              </a:br>
              <a:r>
                <a:rPr lang="en-US" sz="1999" dirty="0">
                  <a:latin typeface="Segoe UI Light" panose="020B0502040204020203" pitchFamily="34" charset="0"/>
                  <a:cs typeface="Segoe UI Light" panose="020B0502040204020203" pitchFamily="34" charset="0"/>
                </a:rPr>
                <a:t>messages/</a:t>
              </a:r>
              <a:r>
                <a:rPr lang="en-US" sz="1999" dirty="0" err="1">
                  <a:latin typeface="Segoe UI Light" panose="020B0502040204020203" pitchFamily="34" charset="0"/>
                  <a:cs typeface="Segoe UI Light" panose="020B0502040204020203" pitchFamily="34" charset="0"/>
                </a:rPr>
                <a:t>mo</a:t>
              </a:r>
              <a:r>
                <a:rPr lang="en-US" sz="1999" dirty="0">
                  <a:latin typeface="Segoe UI Light" panose="020B0502040204020203" pitchFamily="34" charset="0"/>
                  <a:cs typeface="Segoe UI Light" panose="020B0502040204020203" pitchFamily="34" charset="0"/>
                </a:rPr>
                <a:t/>
              </a:r>
              <a:br>
                <a:rPr lang="en-US" sz="1999" dirty="0">
                  <a:latin typeface="Segoe UI Light" panose="020B0502040204020203" pitchFamily="34" charset="0"/>
                  <a:cs typeface="Segoe UI Light" panose="020B0502040204020203" pitchFamily="34" charset="0"/>
                </a:rPr>
              </a:br>
              <a:r>
                <a:rPr lang="en-US" sz="1999" dirty="0">
                  <a:latin typeface="Segoe UI Light" panose="020B0502040204020203" pitchFamily="34" charset="0"/>
                  <a:cs typeface="Segoe UI Light" panose="020B0502040204020203" pitchFamily="34" charset="0"/>
                </a:rPr>
                <a:t>processed by</a:t>
              </a:r>
            </a:p>
            <a:p>
              <a:pPr>
                <a:lnSpc>
                  <a:spcPct val="95000"/>
                </a:lnSpc>
                <a:buSzPct val="90000"/>
              </a:pPr>
              <a:r>
                <a:rPr lang="en-US" sz="1999" dirty="0">
                  <a:latin typeface="Segoe UI Light" panose="020B0502040204020203" pitchFamily="34" charset="0"/>
                  <a:cs typeface="Segoe UI Light" panose="020B0502040204020203" pitchFamily="34" charset="0"/>
                </a:rPr>
                <a:t>Azure </a:t>
              </a:r>
              <a:r>
                <a:rPr lang="en-US" sz="1999" dirty="0" err="1">
                  <a:latin typeface="Segoe UI Light" panose="020B0502040204020203" pitchFamily="34" charset="0"/>
                  <a:cs typeface="Segoe UI Light" panose="020B0502040204020203" pitchFamily="34" charset="0"/>
                </a:rPr>
                <a:t>IoT</a:t>
              </a:r>
              <a:endParaRPr lang="en-US" sz="7198" dirty="0">
                <a:latin typeface="Segoe UI Light" panose="020B0502040204020203" pitchFamily="34" charset="0"/>
                <a:cs typeface="Segoe UI Light" panose="020B0502040204020203" pitchFamily="34" charset="0"/>
              </a:endParaRPr>
            </a:p>
          </p:txBody>
        </p:sp>
        <p:cxnSp>
          <p:nvCxnSpPr>
            <p:cNvPr id="30" name="Straight Connector 29"/>
            <p:cNvCxnSpPr/>
            <p:nvPr/>
          </p:nvCxnSpPr>
          <p:spPr>
            <a:xfrm>
              <a:off x="4064288" y="5139115"/>
              <a:ext cx="4070062"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8233731" y="3574548"/>
            <a:ext cx="3889403" cy="2927731"/>
            <a:chOff x="8235876" y="3574586"/>
            <a:chExt cx="3890416" cy="2928494"/>
          </a:xfrm>
        </p:grpSpPr>
        <p:grpSp>
          <p:nvGrpSpPr>
            <p:cNvPr id="32" name="Group 31"/>
            <p:cNvGrpSpPr/>
            <p:nvPr/>
          </p:nvGrpSpPr>
          <p:grpSpPr>
            <a:xfrm>
              <a:off x="8235876" y="3574586"/>
              <a:ext cx="3260699" cy="2928494"/>
              <a:chOff x="4443252" y="4012914"/>
              <a:chExt cx="3260699" cy="2928494"/>
            </a:xfrm>
          </p:grpSpPr>
          <p:sp>
            <p:nvSpPr>
              <p:cNvPr id="34" name="Rectangle 33"/>
              <p:cNvSpPr/>
              <p:nvPr/>
            </p:nvSpPr>
            <p:spPr>
              <a:xfrm>
                <a:off x="4443252" y="4012914"/>
                <a:ext cx="2238203" cy="2928494"/>
              </a:xfrm>
              <a:prstGeom prst="rect">
                <a:avLst/>
              </a:prstGeom>
            </p:spPr>
            <p:txBody>
              <a:bodyPr wrap="square" anchor="b">
                <a:spAutoFit/>
              </a:bodyPr>
              <a:lstStyle/>
              <a:p>
                <a:pPr>
                  <a:lnSpc>
                    <a:spcPct val="95000"/>
                  </a:lnSpc>
                  <a:buSzPct val="90000"/>
                </a:pPr>
                <a:r>
                  <a:rPr lang="en-US" sz="16195" spc="-3499" dirty="0">
                    <a:latin typeface="Segoe UI Light" panose="020B0502040204020203" pitchFamily="34" charset="0"/>
                    <a:cs typeface="Segoe UI Light" panose="020B0502040204020203" pitchFamily="34" charset="0"/>
                  </a:rPr>
                  <a:t>&gt;</a:t>
                </a:r>
                <a:r>
                  <a:rPr lang="en-US" sz="19394" spc="-3499" dirty="0">
                    <a:latin typeface="Segoe UI Light" panose="020B0502040204020203" pitchFamily="34" charset="0"/>
                    <a:cs typeface="Segoe UI Light" panose="020B0502040204020203" pitchFamily="34" charset="0"/>
                  </a:rPr>
                  <a:t>1</a:t>
                </a:r>
                <a:endParaRPr lang="en-US" sz="28691" spc="-3499" dirty="0">
                  <a:latin typeface="Segoe UI Light" panose="020B0502040204020203" pitchFamily="34" charset="0"/>
                  <a:cs typeface="Segoe UI Light" panose="020B0502040204020203" pitchFamily="34" charset="0"/>
                </a:endParaRPr>
              </a:p>
            </p:txBody>
          </p:sp>
          <p:sp>
            <p:nvSpPr>
              <p:cNvPr id="35" name="Rectangle 34"/>
              <p:cNvSpPr/>
              <p:nvPr/>
            </p:nvSpPr>
            <p:spPr>
              <a:xfrm>
                <a:off x="6262156" y="4765275"/>
                <a:ext cx="1441795" cy="1554228"/>
              </a:xfrm>
              <a:prstGeom prst="rect">
                <a:avLst/>
              </a:prstGeom>
            </p:spPr>
            <p:txBody>
              <a:bodyPr wrap="none">
                <a:spAutoFit/>
              </a:bodyPr>
              <a:lstStyle/>
              <a:p>
                <a:pPr>
                  <a:lnSpc>
                    <a:spcPct val="95000"/>
                  </a:lnSpc>
                  <a:buSzPct val="90000"/>
                </a:pPr>
                <a:r>
                  <a:rPr lang="en-US" sz="2799" dirty="0">
                    <a:latin typeface="Segoe UI Light" panose="020B0502040204020203" pitchFamily="34" charset="0"/>
                    <a:cs typeface="Segoe UI Light" panose="020B0502040204020203" pitchFamily="34" charset="0"/>
                  </a:rPr>
                  <a:t>MILLION</a:t>
                </a:r>
              </a:p>
              <a:p>
                <a:pPr>
                  <a:lnSpc>
                    <a:spcPct val="95000"/>
                  </a:lnSpc>
                  <a:buSzPct val="90000"/>
                </a:pPr>
                <a:endParaRPr lang="en-US" sz="7198" dirty="0">
                  <a:latin typeface="Segoe UI Light" panose="020B0502040204020203" pitchFamily="34" charset="0"/>
                  <a:cs typeface="Segoe UI Light" panose="020B0502040204020203" pitchFamily="34" charset="0"/>
                </a:endParaRPr>
              </a:p>
            </p:txBody>
          </p:sp>
        </p:grpSp>
        <p:sp>
          <p:nvSpPr>
            <p:cNvPr id="33" name="TextBox 32"/>
            <p:cNvSpPr txBox="1"/>
            <p:nvPr/>
          </p:nvSpPr>
          <p:spPr>
            <a:xfrm>
              <a:off x="10066332" y="4786389"/>
              <a:ext cx="2059960" cy="1569148"/>
            </a:xfrm>
            <a:prstGeom prst="rect">
              <a:avLst/>
            </a:prstGeom>
            <a:noFill/>
          </p:spPr>
          <p:txBody>
            <a:bodyPr wrap="square" rtlCol="0">
              <a:spAutoFit/>
            </a:bodyPr>
            <a:lstStyle/>
            <a:p>
              <a:r>
                <a:rPr lang="en-US" sz="2399" dirty="0"/>
                <a:t>Developers registered with Visual Studio Online</a:t>
              </a:r>
            </a:p>
          </p:txBody>
        </p:sp>
      </p:grpSp>
    </p:spTree>
    <p:extLst>
      <p:ext uri="{BB962C8B-B14F-4D97-AF65-F5344CB8AC3E}">
        <p14:creationId xmlns:p14="http://schemas.microsoft.com/office/powerpoint/2010/main" val="1345298609"/>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8872"/>
            <a:ext cx="11106686" cy="999313"/>
          </a:xfrm>
        </p:spPr>
        <p:txBody>
          <a:bodyPr/>
          <a:lstStyle/>
          <a:p>
            <a:r>
              <a:rPr lang="en-US" dirty="0" err="1" smtClean="0"/>
              <a:t>index.php</a:t>
            </a:r>
            <a:endParaRPr lang="en-US" dirty="0"/>
          </a:p>
        </p:txBody>
      </p:sp>
      <p:sp>
        <p:nvSpPr>
          <p:cNvPr id="3" name="Rectangle 2"/>
          <p:cNvSpPr/>
          <p:nvPr/>
        </p:nvSpPr>
        <p:spPr>
          <a:xfrm>
            <a:off x="443342" y="3238185"/>
            <a:ext cx="10016840" cy="830997"/>
          </a:xfrm>
          <a:prstGeom prst="rect">
            <a:avLst/>
          </a:prstGeom>
        </p:spPr>
        <p:txBody>
          <a:bodyPr wrap="square" anchor="ctr">
            <a:spAutoFit/>
          </a:bodyPr>
          <a:lstStyle/>
          <a:p>
            <a:pPr lvl="1" algn="just"/>
            <a:r>
              <a:rPr lang="en-US" sz="2400" dirty="0" err="1"/>
              <a:t>là</a:t>
            </a:r>
            <a:r>
              <a:rPr lang="en-US" sz="2400" dirty="0"/>
              <a:t> </a:t>
            </a:r>
            <a:r>
              <a:rPr lang="en-US" sz="2400" dirty="0" smtClean="0"/>
              <a:t>file </a:t>
            </a:r>
            <a:r>
              <a:rPr lang="en-US" sz="2400" dirty="0" err="1" smtClean="0"/>
              <a:t>sẽ</a:t>
            </a:r>
            <a:r>
              <a:rPr lang="en-US" sz="2400" dirty="0" smtClean="0"/>
              <a:t> </a:t>
            </a:r>
            <a:r>
              <a:rPr lang="en-US" sz="2400" dirty="0" err="1"/>
              <a:t>làm</a:t>
            </a:r>
            <a:r>
              <a:rPr lang="en-US" sz="2400" dirty="0"/>
              <a:t> </a:t>
            </a:r>
            <a:r>
              <a:rPr lang="en-US" sz="2400" dirty="0" err="1"/>
              <a:t>trang</a:t>
            </a:r>
            <a:r>
              <a:rPr lang="en-US" sz="2400" dirty="0"/>
              <a:t> </a:t>
            </a:r>
            <a:r>
              <a:rPr lang="en-US" sz="2400" dirty="0" err="1"/>
              <a:t>chủ</a:t>
            </a:r>
            <a:r>
              <a:rPr lang="en-US" sz="2400" dirty="0"/>
              <a:t> </a:t>
            </a:r>
            <a:r>
              <a:rPr lang="en-US" sz="2400" dirty="0" err="1"/>
              <a:t>mặc</a:t>
            </a:r>
            <a:r>
              <a:rPr lang="en-US" sz="2400" dirty="0"/>
              <a:t> </a:t>
            </a:r>
            <a:r>
              <a:rPr lang="en-US" sz="2400" dirty="0" err="1"/>
              <a:t>định</a:t>
            </a:r>
            <a:r>
              <a:rPr lang="en-US" sz="2400" dirty="0"/>
              <a:t> </a:t>
            </a:r>
            <a:r>
              <a:rPr lang="en-US" sz="2400" dirty="0" err="1"/>
              <a:t>cho</a:t>
            </a:r>
            <a:r>
              <a:rPr lang="en-US" sz="2400" dirty="0"/>
              <a:t> WordPress </a:t>
            </a:r>
            <a:r>
              <a:rPr lang="en-US" sz="2400" dirty="0" err="1" smtClean="0"/>
              <a:t>và</a:t>
            </a:r>
            <a:r>
              <a:rPr lang="en-US" sz="2400" dirty="0" smtClean="0"/>
              <a:t> </a:t>
            </a:r>
            <a:r>
              <a:rPr lang="en-US" sz="2400" dirty="0" err="1" smtClean="0"/>
              <a:t>chúng</a:t>
            </a:r>
            <a:r>
              <a:rPr lang="en-US" sz="2400" dirty="0" smtClean="0"/>
              <a:t> </a:t>
            </a:r>
            <a:r>
              <a:rPr lang="en-US" sz="2400" dirty="0"/>
              <a:t>ta </a:t>
            </a:r>
            <a:r>
              <a:rPr lang="en-US" sz="2400" dirty="0" err="1"/>
              <a:t>sẽ</a:t>
            </a:r>
            <a:r>
              <a:rPr lang="en-US" sz="2400" dirty="0"/>
              <a:t> </a:t>
            </a:r>
            <a:r>
              <a:rPr lang="en-US" sz="2400" dirty="0" err="1"/>
              <a:t>viết</a:t>
            </a:r>
            <a:r>
              <a:rPr lang="en-US" sz="2400" dirty="0"/>
              <a:t> code </a:t>
            </a:r>
            <a:r>
              <a:rPr lang="en-US" sz="2400" dirty="0" err="1"/>
              <a:t>hiển</a:t>
            </a:r>
            <a:r>
              <a:rPr lang="en-US" sz="2400" dirty="0"/>
              <a:t> </a:t>
            </a:r>
            <a:r>
              <a:rPr lang="en-US" sz="2400" dirty="0" err="1"/>
              <a:t>thị</a:t>
            </a:r>
            <a:r>
              <a:rPr lang="en-US" sz="2400" dirty="0"/>
              <a:t> </a:t>
            </a:r>
            <a:r>
              <a:rPr lang="en-US" sz="2400" dirty="0" err="1"/>
              <a:t>danh</a:t>
            </a:r>
            <a:r>
              <a:rPr lang="en-US" sz="2400" dirty="0"/>
              <a:t> </a:t>
            </a:r>
            <a:r>
              <a:rPr lang="en-US" sz="2400" dirty="0" err="1"/>
              <a:t>sách</a:t>
            </a:r>
            <a:r>
              <a:rPr lang="en-US" sz="2400" dirty="0"/>
              <a:t> </a:t>
            </a:r>
            <a:r>
              <a:rPr lang="en-US" sz="2400" dirty="0" err="1"/>
              <a:t>các</a:t>
            </a:r>
            <a:r>
              <a:rPr lang="en-US" sz="2400" dirty="0"/>
              <a:t> post </a:t>
            </a:r>
            <a:r>
              <a:rPr lang="en-US" sz="2400" dirty="0" err="1"/>
              <a:t>mới</a:t>
            </a:r>
            <a:r>
              <a:rPr lang="en-US" sz="2400" dirty="0"/>
              <a:t> </a:t>
            </a:r>
            <a:r>
              <a:rPr lang="en-US" sz="2400" dirty="0" err="1"/>
              <a:t>nhất</a:t>
            </a:r>
            <a:r>
              <a:rPr lang="en-US" sz="2400" dirty="0"/>
              <a:t> </a:t>
            </a:r>
            <a:r>
              <a:rPr lang="en-US" sz="2400" dirty="0" err="1"/>
              <a:t>trên</a:t>
            </a:r>
            <a:r>
              <a:rPr lang="en-US" sz="2400" dirty="0"/>
              <a:t> </a:t>
            </a:r>
            <a:r>
              <a:rPr lang="en-US" sz="2400" dirty="0" smtClean="0"/>
              <a:t>website. </a:t>
            </a:r>
            <a:endParaRPr lang="en-US" sz="2400" dirty="0"/>
          </a:p>
        </p:txBody>
      </p:sp>
    </p:spTree>
    <p:extLst>
      <p:ext uri="{BB962C8B-B14F-4D97-AF65-F5344CB8AC3E}">
        <p14:creationId xmlns:p14="http://schemas.microsoft.com/office/powerpoint/2010/main" val="4118716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8872"/>
            <a:ext cx="11106686" cy="999313"/>
          </a:xfrm>
        </p:spPr>
        <p:txBody>
          <a:bodyPr/>
          <a:lstStyle/>
          <a:p>
            <a:r>
              <a:rPr lang="en-US" dirty="0" err="1"/>
              <a:t>c</a:t>
            </a:r>
            <a:r>
              <a:rPr lang="en-US" dirty="0" err="1" smtClean="0"/>
              <a:t>ontent.php</a:t>
            </a:r>
            <a:endParaRPr lang="en-US" dirty="0"/>
          </a:p>
        </p:txBody>
      </p:sp>
      <p:sp>
        <p:nvSpPr>
          <p:cNvPr id="3" name="Rectangle 2"/>
          <p:cNvSpPr/>
          <p:nvPr/>
        </p:nvSpPr>
        <p:spPr>
          <a:xfrm>
            <a:off x="429487" y="3238185"/>
            <a:ext cx="10016840" cy="1631216"/>
          </a:xfrm>
          <a:prstGeom prst="rect">
            <a:avLst/>
          </a:prstGeom>
        </p:spPr>
        <p:txBody>
          <a:bodyPr wrap="square" anchor="ctr">
            <a:spAutoFit/>
          </a:bodyPr>
          <a:lstStyle/>
          <a:p>
            <a:pPr lvl="1" algn="just"/>
            <a:r>
              <a:rPr lang="en-US" sz="2400" dirty="0" smtClean="0"/>
              <a:t>Do </a:t>
            </a:r>
            <a:r>
              <a:rPr lang="en-US" sz="2400" dirty="0" err="1" smtClean="0"/>
              <a:t>ở</a:t>
            </a:r>
            <a:r>
              <a:rPr lang="en-US" sz="2400" dirty="0"/>
              <a:t> </a:t>
            </a:r>
            <a:r>
              <a:rPr lang="en-US" sz="2400" dirty="0" smtClean="0"/>
              <a:t>file </a:t>
            </a:r>
            <a:r>
              <a:rPr lang="en-US" sz="2400" dirty="0" err="1" smtClean="0"/>
              <a:t>index.php</a:t>
            </a:r>
            <a:r>
              <a:rPr lang="en-US" sz="2400" dirty="0" smtClean="0"/>
              <a:t> </a:t>
            </a:r>
            <a:r>
              <a:rPr lang="en-US" sz="2400" dirty="0" err="1" smtClean="0"/>
              <a:t>chúng</a:t>
            </a:r>
            <a:r>
              <a:rPr lang="en-US" sz="2400" dirty="0" smtClean="0"/>
              <a:t> ta </a:t>
            </a:r>
            <a:r>
              <a:rPr lang="en-US" sz="2400" dirty="0" err="1" smtClean="0"/>
              <a:t>đã</a:t>
            </a:r>
            <a:r>
              <a:rPr lang="en-US" sz="2400" dirty="0" smtClean="0"/>
              <a:t> </a:t>
            </a:r>
            <a:r>
              <a:rPr lang="en-US" sz="2400" dirty="0" err="1"/>
              <a:t>sử</a:t>
            </a:r>
            <a:r>
              <a:rPr lang="en-US" sz="2400" dirty="0"/>
              <a:t> </a:t>
            </a:r>
            <a:r>
              <a:rPr lang="en-US" sz="2400" dirty="0" err="1"/>
              <a:t>dụng</a:t>
            </a:r>
            <a:r>
              <a:rPr lang="en-US" sz="2400" dirty="0"/>
              <a:t> </a:t>
            </a:r>
            <a:r>
              <a:rPr lang="en-US" sz="2400" dirty="0" err="1"/>
              <a:t>hàm</a:t>
            </a:r>
            <a:r>
              <a:rPr lang="en-US" sz="2400" dirty="0"/>
              <a:t> </a:t>
            </a:r>
            <a:r>
              <a:rPr lang="en-US" sz="2800" b="1" dirty="0" err="1"/>
              <a:t>get_template_part</a:t>
            </a:r>
            <a:r>
              <a:rPr lang="en-US" sz="2800" b="1" dirty="0"/>
              <a:t>()</a:t>
            </a:r>
            <a:r>
              <a:rPr lang="en-US" sz="2400" dirty="0"/>
              <a:t> </a:t>
            </a:r>
            <a:r>
              <a:rPr lang="en-US" sz="2400" dirty="0" err="1"/>
              <a:t>của</a:t>
            </a:r>
            <a:r>
              <a:rPr lang="en-US" sz="2400" dirty="0"/>
              <a:t> WordPress </a:t>
            </a:r>
            <a:r>
              <a:rPr lang="en-US" sz="2400" dirty="0" err="1"/>
              <a:t>để</a:t>
            </a:r>
            <a:r>
              <a:rPr lang="en-US" sz="2400" dirty="0"/>
              <a:t> load </a:t>
            </a:r>
            <a:r>
              <a:rPr lang="en-US" sz="2400" dirty="0" err="1"/>
              <a:t>cấu</a:t>
            </a:r>
            <a:r>
              <a:rPr lang="en-US" sz="2400" dirty="0"/>
              <a:t> </a:t>
            </a:r>
            <a:r>
              <a:rPr lang="en-US" sz="2400" dirty="0" err="1"/>
              <a:t>trúc</a:t>
            </a:r>
            <a:r>
              <a:rPr lang="en-US" sz="2400" dirty="0"/>
              <a:t> </a:t>
            </a:r>
            <a:r>
              <a:rPr lang="en-US" sz="2400" dirty="0" err="1"/>
              <a:t>các</a:t>
            </a:r>
            <a:r>
              <a:rPr lang="en-US" sz="2400" dirty="0"/>
              <a:t> file </a:t>
            </a:r>
            <a:r>
              <a:rPr lang="en-US" sz="2400" dirty="0" err="1"/>
              <a:t>content.php</a:t>
            </a:r>
            <a:r>
              <a:rPr lang="en-US" sz="2400" dirty="0"/>
              <a:t> </a:t>
            </a:r>
            <a:r>
              <a:rPr lang="en-US" sz="2400" dirty="0" err="1"/>
              <a:t>và</a:t>
            </a:r>
            <a:r>
              <a:rPr lang="en-US" sz="2400" dirty="0"/>
              <a:t> </a:t>
            </a:r>
            <a:r>
              <a:rPr lang="en-US" sz="2400" dirty="0" err="1"/>
              <a:t>những</a:t>
            </a:r>
            <a:r>
              <a:rPr lang="en-US" sz="2400" dirty="0"/>
              <a:t> file content </a:t>
            </a:r>
            <a:r>
              <a:rPr lang="en-US" sz="2400" dirty="0" err="1"/>
              <a:t>có</a:t>
            </a:r>
            <a:r>
              <a:rPr lang="en-US" sz="2400" dirty="0"/>
              <a:t> </a:t>
            </a:r>
            <a:r>
              <a:rPr lang="en-US" sz="2400" dirty="0" err="1"/>
              <a:t>liên</a:t>
            </a:r>
            <a:r>
              <a:rPr lang="en-US" sz="2400" dirty="0"/>
              <a:t> </a:t>
            </a:r>
            <a:r>
              <a:rPr lang="en-US" sz="2400" dirty="0" err="1" smtClean="0"/>
              <a:t>quan</a:t>
            </a:r>
            <a:r>
              <a:rPr lang="en-US" sz="2400" dirty="0" smtClean="0"/>
              <a:t>. Cho </a:t>
            </a:r>
            <a:r>
              <a:rPr lang="en-US" sz="2400" dirty="0" err="1" smtClean="0"/>
              <a:t>nên</a:t>
            </a:r>
            <a:r>
              <a:rPr lang="en-US" sz="2400" dirty="0" smtClean="0"/>
              <a:t>, </a:t>
            </a:r>
            <a:r>
              <a:rPr lang="en-US" sz="2400" dirty="0" err="1" smtClean="0"/>
              <a:t>ở</a:t>
            </a:r>
            <a:r>
              <a:rPr lang="en-US" sz="2400" dirty="0" smtClean="0"/>
              <a:t> </a:t>
            </a:r>
            <a:r>
              <a:rPr lang="en-US" sz="2400" dirty="0" err="1" smtClean="0"/>
              <a:t>đây</a:t>
            </a:r>
            <a:r>
              <a:rPr lang="en-US" sz="2400" dirty="0" smtClean="0"/>
              <a:t> </a:t>
            </a:r>
            <a:r>
              <a:rPr lang="en-US" sz="2400" dirty="0" err="1" smtClean="0"/>
              <a:t>chúng</a:t>
            </a:r>
            <a:r>
              <a:rPr lang="en-US" sz="2400" dirty="0" smtClean="0"/>
              <a:t> </a:t>
            </a:r>
            <a:r>
              <a:rPr lang="en-US" sz="2400" dirty="0"/>
              <a:t>ta </a:t>
            </a:r>
            <a:r>
              <a:rPr lang="en-US" sz="2400" dirty="0" err="1"/>
              <a:t>sẽ</a:t>
            </a:r>
            <a:r>
              <a:rPr lang="en-US" sz="2400" dirty="0"/>
              <a:t> </a:t>
            </a:r>
            <a:r>
              <a:rPr lang="en-US" sz="2400" dirty="0" err="1"/>
              <a:t>bắt</a:t>
            </a:r>
            <a:r>
              <a:rPr lang="en-US" sz="2400" dirty="0"/>
              <a:t> </a:t>
            </a:r>
            <a:r>
              <a:rPr lang="en-US" sz="2400" dirty="0" err="1"/>
              <a:t>đầu</a:t>
            </a:r>
            <a:r>
              <a:rPr lang="en-US" sz="2400" dirty="0"/>
              <a:t> </a:t>
            </a:r>
            <a:r>
              <a:rPr lang="en-US" sz="2400" dirty="0" err="1"/>
              <a:t>viết</a:t>
            </a:r>
            <a:r>
              <a:rPr lang="en-US" sz="2400" dirty="0"/>
              <a:t> code </a:t>
            </a:r>
            <a:r>
              <a:rPr lang="en-US" sz="2400" dirty="0" err="1"/>
              <a:t>cho</a:t>
            </a:r>
            <a:r>
              <a:rPr lang="en-US" sz="2400" dirty="0"/>
              <a:t> file </a:t>
            </a:r>
            <a:r>
              <a:rPr lang="en-US" sz="2400" dirty="0" err="1" smtClean="0"/>
              <a:t>này</a:t>
            </a:r>
            <a:r>
              <a:rPr lang="en-US" sz="2400" dirty="0" smtClean="0"/>
              <a:t> </a:t>
            </a:r>
            <a:r>
              <a:rPr lang="en-US" sz="2400" dirty="0" err="1" smtClean="0"/>
              <a:t>để</a:t>
            </a:r>
            <a:r>
              <a:rPr lang="en-US" sz="2400" dirty="0" smtClean="0"/>
              <a:t> </a:t>
            </a:r>
            <a:r>
              <a:rPr lang="en-US" sz="2400" dirty="0" err="1"/>
              <a:t>hiển</a:t>
            </a:r>
            <a:r>
              <a:rPr lang="en-US" sz="2400" dirty="0"/>
              <a:t> </a:t>
            </a:r>
            <a:r>
              <a:rPr lang="en-US" sz="2400" dirty="0" err="1"/>
              <a:t>thị</a:t>
            </a:r>
            <a:r>
              <a:rPr lang="en-US" sz="2400" dirty="0"/>
              <a:t> </a:t>
            </a:r>
            <a:r>
              <a:rPr lang="en-US" sz="2400" dirty="0" err="1"/>
              <a:t>nội</a:t>
            </a:r>
            <a:r>
              <a:rPr lang="en-US" sz="2400" dirty="0"/>
              <a:t> dung </a:t>
            </a:r>
            <a:r>
              <a:rPr lang="en-US" sz="2400" dirty="0" err="1"/>
              <a:t>của</a:t>
            </a:r>
            <a:r>
              <a:rPr lang="en-US" sz="2400" dirty="0"/>
              <a:t> </a:t>
            </a:r>
            <a:r>
              <a:rPr lang="en-US" sz="2400" dirty="0" smtClean="0"/>
              <a:t>post </a:t>
            </a:r>
            <a:r>
              <a:rPr lang="en-US" sz="2400" dirty="0" err="1" smtClean="0"/>
              <a:t>hoặc</a:t>
            </a:r>
            <a:r>
              <a:rPr lang="en-US" sz="2400" dirty="0" smtClean="0"/>
              <a:t> page.</a:t>
            </a:r>
            <a:endParaRPr lang="en-US" sz="2400" dirty="0"/>
          </a:p>
        </p:txBody>
      </p:sp>
    </p:spTree>
    <p:extLst>
      <p:ext uri="{BB962C8B-B14F-4D97-AF65-F5344CB8AC3E}">
        <p14:creationId xmlns:p14="http://schemas.microsoft.com/office/powerpoint/2010/main" val="1009507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240" y="2252726"/>
            <a:ext cx="11106686" cy="995838"/>
          </a:xfrm>
        </p:spPr>
        <p:txBody>
          <a:bodyPr/>
          <a:lstStyle/>
          <a:p>
            <a:r>
              <a:rPr lang="en-US" dirty="0" smtClean="0"/>
              <a:t>Post format</a:t>
            </a:r>
            <a:endParaRPr lang="en-US" dirty="0"/>
          </a:p>
        </p:txBody>
      </p:sp>
      <p:sp>
        <p:nvSpPr>
          <p:cNvPr id="3" name="Rectangle 2"/>
          <p:cNvSpPr/>
          <p:nvPr/>
        </p:nvSpPr>
        <p:spPr>
          <a:xfrm>
            <a:off x="816076" y="3350557"/>
            <a:ext cx="10016840" cy="1600438"/>
          </a:xfrm>
          <a:prstGeom prst="rect">
            <a:avLst/>
          </a:prstGeom>
        </p:spPr>
        <p:txBody>
          <a:bodyPr wrap="square" anchor="ctr">
            <a:spAutoFit/>
          </a:bodyPr>
          <a:lstStyle/>
          <a:p>
            <a:r>
              <a:rPr lang="en-US" dirty="0" smtClean="0"/>
              <a:t>Do </a:t>
            </a:r>
            <a:r>
              <a:rPr lang="en-US" dirty="0" err="1" smtClean="0"/>
              <a:t>ở</a:t>
            </a:r>
            <a:r>
              <a:rPr lang="en-US" dirty="0" smtClean="0"/>
              <a:t> </a:t>
            </a:r>
            <a:r>
              <a:rPr lang="en-US" dirty="0" err="1"/>
              <a:t>phần</a:t>
            </a:r>
            <a:r>
              <a:rPr lang="en-US" dirty="0"/>
              <a:t> </a:t>
            </a:r>
            <a:r>
              <a:rPr lang="en-US" dirty="0" err="1"/>
              <a:t>viết</a:t>
            </a:r>
            <a:r>
              <a:rPr lang="en-US" dirty="0"/>
              <a:t> code </a:t>
            </a:r>
            <a:r>
              <a:rPr lang="en-US" dirty="0" err="1"/>
              <a:t>cho</a:t>
            </a:r>
            <a:r>
              <a:rPr lang="en-US" dirty="0"/>
              <a:t> </a:t>
            </a:r>
            <a:r>
              <a:rPr lang="en-US" dirty="0" err="1"/>
              <a:t>functions.php</a:t>
            </a:r>
            <a:r>
              <a:rPr lang="en-US" dirty="0"/>
              <a:t>, </a:t>
            </a:r>
            <a:r>
              <a:rPr lang="en-US" dirty="0" err="1"/>
              <a:t>chúng</a:t>
            </a:r>
            <a:r>
              <a:rPr lang="en-US" dirty="0"/>
              <a:t> ta </a:t>
            </a:r>
            <a:r>
              <a:rPr lang="en-US" dirty="0" err="1"/>
              <a:t>có</a:t>
            </a:r>
            <a:r>
              <a:rPr lang="en-US" dirty="0"/>
              <a:t> </a:t>
            </a:r>
            <a:r>
              <a:rPr lang="en-US" dirty="0" err="1"/>
              <a:t>khai</a:t>
            </a:r>
            <a:r>
              <a:rPr lang="en-US" dirty="0"/>
              <a:t> </a:t>
            </a:r>
            <a:r>
              <a:rPr lang="en-US" dirty="0" err="1"/>
              <a:t>báo</a:t>
            </a:r>
            <a:r>
              <a:rPr lang="en-US" dirty="0"/>
              <a:t> </a:t>
            </a:r>
            <a:r>
              <a:rPr lang="en-US" dirty="0" err="1"/>
              <a:t>sử</a:t>
            </a:r>
            <a:r>
              <a:rPr lang="en-US" dirty="0"/>
              <a:t> </a:t>
            </a:r>
            <a:r>
              <a:rPr lang="en-US" dirty="0" err="1"/>
              <a:t>dụng</a:t>
            </a:r>
            <a:r>
              <a:rPr lang="en-US" dirty="0"/>
              <a:t> </a:t>
            </a:r>
            <a:r>
              <a:rPr lang="en-US" dirty="0" err="1"/>
              <a:t>tính</a:t>
            </a:r>
            <a:r>
              <a:rPr lang="en-US" dirty="0"/>
              <a:t> </a:t>
            </a:r>
            <a:r>
              <a:rPr lang="en-US" dirty="0" err="1"/>
              <a:t>năng</a:t>
            </a:r>
            <a:r>
              <a:rPr lang="en-US" dirty="0"/>
              <a:t> </a:t>
            </a:r>
            <a:r>
              <a:rPr lang="en-US" sz="2000" b="1" dirty="0"/>
              <a:t>Post Format</a:t>
            </a:r>
            <a:r>
              <a:rPr lang="en-US" dirty="0"/>
              <a:t> </a:t>
            </a:r>
            <a:r>
              <a:rPr lang="en-US" dirty="0" err="1"/>
              <a:t>nhằm</a:t>
            </a:r>
            <a:r>
              <a:rPr lang="en-US" dirty="0"/>
              <a:t> </a:t>
            </a:r>
            <a:r>
              <a:rPr lang="en-US" dirty="0" err="1"/>
              <a:t>mục</a:t>
            </a:r>
            <a:r>
              <a:rPr lang="en-US" dirty="0"/>
              <a:t> </a:t>
            </a:r>
            <a:r>
              <a:rPr lang="en-US" dirty="0" err="1"/>
              <a:t>đích</a:t>
            </a:r>
            <a:r>
              <a:rPr lang="en-US" dirty="0"/>
              <a:t> </a:t>
            </a:r>
            <a:r>
              <a:rPr lang="en-US" dirty="0" err="1"/>
              <a:t>cho</a:t>
            </a:r>
            <a:r>
              <a:rPr lang="en-US" dirty="0"/>
              <a:t> </a:t>
            </a:r>
            <a:r>
              <a:rPr lang="en-US" dirty="0" err="1"/>
              <a:t>các</a:t>
            </a:r>
            <a:r>
              <a:rPr lang="en-US" dirty="0"/>
              <a:t> post type </a:t>
            </a:r>
            <a:r>
              <a:rPr lang="en-US" dirty="0" err="1"/>
              <a:t>hiển</a:t>
            </a:r>
            <a:r>
              <a:rPr lang="en-US" dirty="0"/>
              <a:t> </a:t>
            </a:r>
            <a:r>
              <a:rPr lang="en-US" dirty="0" err="1"/>
              <a:t>thị</a:t>
            </a:r>
            <a:r>
              <a:rPr lang="en-US" dirty="0"/>
              <a:t> </a:t>
            </a:r>
            <a:r>
              <a:rPr lang="en-US" dirty="0" err="1"/>
              <a:t>khác</a:t>
            </a:r>
            <a:r>
              <a:rPr lang="en-US" dirty="0"/>
              <a:t> </a:t>
            </a:r>
            <a:r>
              <a:rPr lang="en-US" dirty="0" err="1"/>
              <a:t>nhau</a:t>
            </a:r>
            <a:r>
              <a:rPr lang="en-US" dirty="0"/>
              <a:t> </a:t>
            </a:r>
            <a:r>
              <a:rPr lang="en-US" dirty="0" err="1" smtClean="0"/>
              <a:t>theo</a:t>
            </a:r>
            <a:r>
              <a:rPr lang="en-US" dirty="0" smtClean="0"/>
              <a:t> </a:t>
            </a:r>
            <a:r>
              <a:rPr lang="en-US" dirty="0" err="1"/>
              <a:t>từng</a:t>
            </a:r>
            <a:r>
              <a:rPr lang="en-US" dirty="0"/>
              <a:t> </a:t>
            </a:r>
            <a:r>
              <a:rPr lang="en-US" dirty="0" smtClean="0"/>
              <a:t>format </a:t>
            </a:r>
            <a:r>
              <a:rPr lang="en-US" dirty="0" err="1" smtClean="0"/>
              <a:t>riêng</a:t>
            </a:r>
            <a:r>
              <a:rPr lang="en-US" dirty="0" smtClean="0"/>
              <a:t>. Cho </a:t>
            </a:r>
            <a:r>
              <a:rPr lang="en-US" dirty="0" err="1" smtClean="0"/>
              <a:t>nên</a:t>
            </a:r>
            <a:r>
              <a:rPr lang="en-US" dirty="0" smtClean="0"/>
              <a:t>, </a:t>
            </a:r>
            <a:r>
              <a:rPr lang="en-US" dirty="0" err="1" smtClean="0"/>
              <a:t>ở</a:t>
            </a:r>
            <a:r>
              <a:rPr lang="en-US" dirty="0" smtClean="0"/>
              <a:t> </a:t>
            </a:r>
            <a:r>
              <a:rPr lang="en-US" dirty="0" err="1"/>
              <a:t>phần</a:t>
            </a:r>
            <a:r>
              <a:rPr lang="en-US" dirty="0"/>
              <a:t> </a:t>
            </a:r>
            <a:r>
              <a:rPr lang="en-US" dirty="0" err="1" smtClean="0"/>
              <a:t>này</a:t>
            </a:r>
            <a:r>
              <a:rPr lang="en-US" dirty="0"/>
              <a:t> </a:t>
            </a:r>
            <a:r>
              <a:rPr lang="en-US" dirty="0" err="1" smtClean="0"/>
              <a:t>chúng</a:t>
            </a:r>
            <a:r>
              <a:rPr lang="en-US" dirty="0" smtClean="0"/>
              <a:t> </a:t>
            </a:r>
            <a:r>
              <a:rPr lang="en-US" dirty="0"/>
              <a:t>ta </a:t>
            </a:r>
            <a:r>
              <a:rPr lang="en-US" dirty="0" err="1"/>
              <a:t>sẽ</a:t>
            </a:r>
            <a:r>
              <a:rPr lang="en-US" dirty="0"/>
              <a:t> </a:t>
            </a:r>
            <a:r>
              <a:rPr lang="en-US" dirty="0" err="1"/>
              <a:t>viết</a:t>
            </a:r>
            <a:r>
              <a:rPr lang="en-US" dirty="0"/>
              <a:t> code </a:t>
            </a:r>
            <a:r>
              <a:rPr lang="en-US" dirty="0" err="1"/>
              <a:t>cho</a:t>
            </a:r>
            <a:r>
              <a:rPr lang="en-US" dirty="0"/>
              <a:t> </a:t>
            </a:r>
            <a:r>
              <a:rPr lang="en-US" dirty="0" err="1"/>
              <a:t>các</a:t>
            </a:r>
            <a:r>
              <a:rPr lang="en-US" dirty="0"/>
              <a:t> post format </a:t>
            </a:r>
            <a:r>
              <a:rPr lang="en-US" dirty="0" err="1"/>
              <a:t>mà</a:t>
            </a:r>
            <a:r>
              <a:rPr lang="en-US" dirty="0"/>
              <a:t> </a:t>
            </a:r>
            <a:r>
              <a:rPr lang="en-US" dirty="0" err="1"/>
              <a:t>chúng</a:t>
            </a:r>
            <a:r>
              <a:rPr lang="en-US" dirty="0"/>
              <a:t> ta </a:t>
            </a:r>
            <a:r>
              <a:rPr lang="en-US" dirty="0" err="1"/>
              <a:t>đã</a:t>
            </a:r>
            <a:r>
              <a:rPr lang="en-US" dirty="0"/>
              <a:t> </a:t>
            </a:r>
            <a:r>
              <a:rPr lang="en-US" dirty="0" err="1"/>
              <a:t>khai</a:t>
            </a:r>
            <a:r>
              <a:rPr lang="en-US" dirty="0"/>
              <a:t> </a:t>
            </a:r>
            <a:r>
              <a:rPr lang="en-US" dirty="0" err="1"/>
              <a:t>báo</a:t>
            </a:r>
            <a:r>
              <a:rPr lang="en-US" dirty="0"/>
              <a:t> </a:t>
            </a:r>
            <a:r>
              <a:rPr lang="en-US" dirty="0" err="1"/>
              <a:t>sử</a:t>
            </a:r>
            <a:r>
              <a:rPr lang="en-US" dirty="0"/>
              <a:t> </a:t>
            </a:r>
            <a:r>
              <a:rPr lang="en-US" dirty="0" err="1" smtClean="0"/>
              <a:t>dụng</a:t>
            </a:r>
            <a:r>
              <a:rPr lang="en-US" dirty="0"/>
              <a:t> </a:t>
            </a:r>
            <a:r>
              <a:rPr lang="en-US" dirty="0" err="1" smtClean="0"/>
              <a:t>trong</a:t>
            </a:r>
            <a:r>
              <a:rPr lang="en-US" dirty="0" smtClean="0"/>
              <a:t> </a:t>
            </a:r>
            <a:r>
              <a:rPr lang="en-US" dirty="0" err="1" smtClean="0"/>
              <a:t>functions.php</a:t>
            </a:r>
            <a:endParaRPr lang="en-US" dirty="0"/>
          </a:p>
          <a:p>
            <a:r>
              <a:rPr lang="en-US" dirty="0"/>
              <a:t/>
            </a:r>
            <a:br>
              <a:rPr lang="en-US" dirty="0"/>
            </a:br>
            <a:endParaRPr lang="en-US" sz="2400" dirty="0"/>
          </a:p>
        </p:txBody>
      </p:sp>
    </p:spTree>
    <p:extLst>
      <p:ext uri="{BB962C8B-B14F-4D97-AF65-F5344CB8AC3E}">
        <p14:creationId xmlns:p14="http://schemas.microsoft.com/office/powerpoint/2010/main" val="1964426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240" y="2228755"/>
            <a:ext cx="11106686" cy="995838"/>
          </a:xfrm>
        </p:spPr>
        <p:txBody>
          <a:bodyPr/>
          <a:lstStyle/>
          <a:p>
            <a:r>
              <a:rPr lang="en-US" dirty="0" err="1"/>
              <a:t>s</a:t>
            </a:r>
            <a:r>
              <a:rPr lang="en-US" dirty="0" err="1" smtClean="0"/>
              <a:t>ingle.php</a:t>
            </a:r>
            <a:r>
              <a:rPr lang="en-US" dirty="0" smtClean="0"/>
              <a:t> &amp; </a:t>
            </a:r>
            <a:r>
              <a:rPr lang="en-US" dirty="0" err="1" smtClean="0"/>
              <a:t>page.php</a:t>
            </a:r>
            <a:endParaRPr lang="en-US" dirty="0"/>
          </a:p>
        </p:txBody>
      </p:sp>
      <p:sp>
        <p:nvSpPr>
          <p:cNvPr id="3" name="Rectangle 2"/>
          <p:cNvSpPr/>
          <p:nvPr/>
        </p:nvSpPr>
        <p:spPr>
          <a:xfrm>
            <a:off x="816076" y="3504445"/>
            <a:ext cx="10016840" cy="738664"/>
          </a:xfrm>
          <a:prstGeom prst="rect">
            <a:avLst/>
          </a:prstGeom>
        </p:spPr>
        <p:txBody>
          <a:bodyPr wrap="square" anchor="ctr">
            <a:spAutoFit/>
          </a:bodyPr>
          <a:lstStyle/>
          <a:p>
            <a:r>
              <a:rPr lang="en-US" dirty="0" err="1"/>
              <a:t>S</a:t>
            </a:r>
            <a:r>
              <a:rPr lang="en-US" dirty="0" err="1" smtClean="0"/>
              <a:t>ingle.php</a:t>
            </a:r>
            <a:r>
              <a:rPr lang="en-US" dirty="0" smtClean="0"/>
              <a:t> </a:t>
            </a:r>
            <a:r>
              <a:rPr lang="en-US" dirty="0" err="1"/>
              <a:t>là</a:t>
            </a:r>
            <a:r>
              <a:rPr lang="en-US" dirty="0"/>
              <a:t> file template </a:t>
            </a:r>
            <a:r>
              <a:rPr lang="en-US" dirty="0" err="1"/>
              <a:t>cho</a:t>
            </a:r>
            <a:r>
              <a:rPr lang="en-US" dirty="0"/>
              <a:t> </a:t>
            </a:r>
            <a:r>
              <a:rPr lang="en-US" dirty="0" err="1"/>
              <a:t>việc</a:t>
            </a:r>
            <a:r>
              <a:rPr lang="en-US" dirty="0"/>
              <a:t> </a:t>
            </a:r>
            <a:r>
              <a:rPr lang="en-US" dirty="0" err="1"/>
              <a:t>hiển</a:t>
            </a:r>
            <a:r>
              <a:rPr lang="en-US" dirty="0"/>
              <a:t> </a:t>
            </a:r>
            <a:r>
              <a:rPr lang="en-US" dirty="0" err="1"/>
              <a:t>thị</a:t>
            </a:r>
            <a:r>
              <a:rPr lang="en-US" dirty="0"/>
              <a:t> </a:t>
            </a:r>
            <a:r>
              <a:rPr lang="en-US" dirty="0" err="1"/>
              <a:t>nội</a:t>
            </a:r>
            <a:r>
              <a:rPr lang="en-US" dirty="0"/>
              <a:t> dung </a:t>
            </a:r>
            <a:r>
              <a:rPr lang="en-US" dirty="0" err="1"/>
              <a:t>của</a:t>
            </a:r>
            <a:r>
              <a:rPr lang="en-US" dirty="0"/>
              <a:t> </a:t>
            </a:r>
            <a:r>
              <a:rPr lang="en-US" dirty="0" err="1"/>
              <a:t>một</a:t>
            </a:r>
            <a:r>
              <a:rPr lang="en-US" dirty="0"/>
              <a:t> post type </a:t>
            </a:r>
            <a:r>
              <a:rPr lang="en-US" dirty="0" err="1"/>
              <a:t>bất</a:t>
            </a:r>
            <a:r>
              <a:rPr lang="en-US" dirty="0"/>
              <a:t> </a:t>
            </a:r>
            <a:r>
              <a:rPr lang="en-US" dirty="0" err="1" smtClean="0"/>
              <a:t>kỳ</a:t>
            </a:r>
            <a:r>
              <a:rPr lang="en-US" dirty="0" smtClean="0"/>
              <a:t>.</a:t>
            </a:r>
            <a:r>
              <a:rPr lang="en-US" dirty="0"/>
              <a:t/>
            </a:r>
            <a:br>
              <a:rPr lang="en-US" dirty="0"/>
            </a:br>
            <a:endParaRPr lang="en-US" sz="2400" dirty="0"/>
          </a:p>
        </p:txBody>
      </p:sp>
      <p:sp>
        <p:nvSpPr>
          <p:cNvPr id="4" name="Rectangle 3"/>
          <p:cNvSpPr/>
          <p:nvPr/>
        </p:nvSpPr>
        <p:spPr>
          <a:xfrm>
            <a:off x="816076" y="4153629"/>
            <a:ext cx="10016840" cy="369332"/>
          </a:xfrm>
          <a:prstGeom prst="rect">
            <a:avLst/>
          </a:prstGeom>
        </p:spPr>
        <p:txBody>
          <a:bodyPr wrap="square" anchor="ctr">
            <a:spAutoFit/>
          </a:bodyPr>
          <a:lstStyle/>
          <a:p>
            <a:r>
              <a:rPr lang="en-US" dirty="0" err="1"/>
              <a:t>Page.php</a:t>
            </a:r>
            <a:r>
              <a:rPr lang="en-US" dirty="0"/>
              <a:t> </a:t>
            </a:r>
            <a:r>
              <a:rPr lang="en-US" dirty="0" err="1"/>
              <a:t>là</a:t>
            </a:r>
            <a:r>
              <a:rPr lang="en-US" dirty="0"/>
              <a:t> </a:t>
            </a:r>
            <a:r>
              <a:rPr lang="en-US" dirty="0" err="1"/>
              <a:t>để</a:t>
            </a:r>
            <a:r>
              <a:rPr lang="en-US" dirty="0"/>
              <a:t> </a:t>
            </a:r>
            <a:r>
              <a:rPr lang="en-US" dirty="0" err="1"/>
              <a:t>hiển</a:t>
            </a:r>
            <a:r>
              <a:rPr lang="en-US" dirty="0"/>
              <a:t> </a:t>
            </a:r>
            <a:r>
              <a:rPr lang="en-US" dirty="0" err="1"/>
              <a:t>thị</a:t>
            </a:r>
            <a:r>
              <a:rPr lang="en-US" dirty="0"/>
              <a:t> </a:t>
            </a:r>
            <a:r>
              <a:rPr lang="en-US" dirty="0" err="1"/>
              <a:t>thông</a:t>
            </a:r>
            <a:r>
              <a:rPr lang="en-US" dirty="0"/>
              <a:t> tin chi </a:t>
            </a:r>
            <a:r>
              <a:rPr lang="en-US" dirty="0" err="1"/>
              <a:t>tiết</a:t>
            </a:r>
            <a:r>
              <a:rPr lang="en-US" dirty="0"/>
              <a:t> </a:t>
            </a:r>
            <a:r>
              <a:rPr lang="en-US" dirty="0" err="1"/>
              <a:t>về</a:t>
            </a:r>
            <a:r>
              <a:rPr lang="en-US" dirty="0"/>
              <a:t> </a:t>
            </a:r>
            <a:r>
              <a:rPr lang="en-US" dirty="0" err="1"/>
              <a:t>các</a:t>
            </a:r>
            <a:r>
              <a:rPr lang="en-US" dirty="0"/>
              <a:t> Page </a:t>
            </a:r>
            <a:r>
              <a:rPr lang="en-US" dirty="0" err="1"/>
              <a:t>trong</a:t>
            </a:r>
            <a:r>
              <a:rPr lang="en-US" dirty="0"/>
              <a:t> WordPress.</a:t>
            </a:r>
            <a:endParaRPr lang="en-US" sz="2400" dirty="0"/>
          </a:p>
        </p:txBody>
      </p:sp>
    </p:spTree>
    <p:extLst>
      <p:ext uri="{BB962C8B-B14F-4D97-AF65-F5344CB8AC3E}">
        <p14:creationId xmlns:p14="http://schemas.microsoft.com/office/powerpoint/2010/main" val="86027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045" y="1643127"/>
            <a:ext cx="11888542" cy="999313"/>
          </a:xfrm>
        </p:spPr>
        <p:txBody>
          <a:bodyPr/>
          <a:lstStyle/>
          <a:p>
            <a:r>
              <a:rPr lang="en-US" dirty="0"/>
              <a:t>C</a:t>
            </a:r>
            <a:r>
              <a:rPr lang="en-US" dirty="0" smtClean="0"/>
              <a:t>ode </a:t>
            </a:r>
            <a:r>
              <a:rPr lang="en-US" dirty="0" err="1" smtClean="0"/>
              <a:t>trang</a:t>
            </a:r>
            <a:r>
              <a:rPr lang="en-US" dirty="0" smtClean="0"/>
              <a:t> </a:t>
            </a:r>
            <a:r>
              <a:rPr lang="en-US" dirty="0" err="1" smtClean="0"/>
              <a:t>lưu</a:t>
            </a:r>
            <a:r>
              <a:rPr lang="en-US" dirty="0" smtClean="0"/>
              <a:t> </a:t>
            </a:r>
            <a:r>
              <a:rPr lang="en-US" dirty="0" err="1" smtClean="0"/>
              <a:t>trữ</a:t>
            </a:r>
            <a:r>
              <a:rPr lang="en-US" dirty="0" smtClean="0"/>
              <a:t> </a:t>
            </a:r>
            <a:r>
              <a:rPr lang="en-US" dirty="0" err="1" smtClean="0"/>
              <a:t>và</a:t>
            </a:r>
            <a:r>
              <a:rPr lang="en-US" dirty="0" smtClean="0"/>
              <a:t> </a:t>
            </a:r>
            <a:r>
              <a:rPr lang="en-US" dirty="0" err="1" smtClean="0"/>
              <a:t>trang</a:t>
            </a:r>
            <a:r>
              <a:rPr lang="en-US" dirty="0" smtClean="0"/>
              <a:t> 404</a:t>
            </a:r>
            <a:endParaRPr lang="en-US" dirty="0"/>
          </a:p>
        </p:txBody>
      </p:sp>
      <p:sp>
        <p:nvSpPr>
          <p:cNvPr id="3" name="Rectangle 2"/>
          <p:cNvSpPr/>
          <p:nvPr/>
        </p:nvSpPr>
        <p:spPr>
          <a:xfrm>
            <a:off x="497421" y="2884009"/>
            <a:ext cx="10558505" cy="461665"/>
          </a:xfrm>
          <a:prstGeom prst="rect">
            <a:avLst/>
          </a:prstGeom>
        </p:spPr>
        <p:txBody>
          <a:bodyPr wrap="square" anchor="ctr">
            <a:spAutoFit/>
          </a:bodyPr>
          <a:lstStyle/>
          <a:p>
            <a:r>
              <a:rPr lang="en-US" dirty="0" err="1" smtClean="0"/>
              <a:t>Các</a:t>
            </a:r>
            <a:r>
              <a:rPr lang="en-US" dirty="0" smtClean="0"/>
              <a:t> template </a:t>
            </a:r>
            <a:r>
              <a:rPr lang="en-US" dirty="0" err="1" smtClean="0"/>
              <a:t>phải</a:t>
            </a:r>
            <a:r>
              <a:rPr lang="en-US" dirty="0" smtClean="0"/>
              <a:t> code </a:t>
            </a:r>
            <a:r>
              <a:rPr lang="en-US" dirty="0" err="1" smtClean="0"/>
              <a:t>ở</a:t>
            </a:r>
            <a:r>
              <a:rPr lang="en-US" dirty="0" smtClean="0"/>
              <a:t> </a:t>
            </a:r>
            <a:r>
              <a:rPr lang="en-US" dirty="0" err="1" smtClean="0"/>
              <a:t>phần</a:t>
            </a:r>
            <a:r>
              <a:rPr lang="en-US" dirty="0" smtClean="0"/>
              <a:t> </a:t>
            </a:r>
            <a:r>
              <a:rPr lang="en-US" dirty="0" err="1" smtClean="0"/>
              <a:t>này</a:t>
            </a:r>
            <a:r>
              <a:rPr lang="en-US" dirty="0" smtClean="0"/>
              <a:t> </a:t>
            </a:r>
            <a:r>
              <a:rPr lang="en-US" dirty="0" err="1" smtClean="0"/>
              <a:t>là</a:t>
            </a:r>
            <a:r>
              <a:rPr lang="en-US" dirty="0" smtClean="0"/>
              <a:t> </a:t>
            </a:r>
            <a:r>
              <a:rPr lang="en-US" sz="2400" b="1" dirty="0" err="1"/>
              <a:t>archives.php</a:t>
            </a:r>
            <a:r>
              <a:rPr lang="en-US" dirty="0"/>
              <a:t>, </a:t>
            </a:r>
            <a:r>
              <a:rPr lang="en-US" sz="2400" b="1" dirty="0" err="1"/>
              <a:t>author.php</a:t>
            </a:r>
            <a:r>
              <a:rPr lang="en-US" dirty="0"/>
              <a:t>, </a:t>
            </a:r>
            <a:r>
              <a:rPr lang="en-US" sz="2400" b="1" dirty="0" err="1"/>
              <a:t>search.php</a:t>
            </a:r>
            <a:r>
              <a:rPr lang="en-US" sz="2000" b="1" dirty="0"/>
              <a:t> </a:t>
            </a:r>
            <a:r>
              <a:rPr lang="en-US" dirty="0" err="1"/>
              <a:t>và</a:t>
            </a:r>
            <a:r>
              <a:rPr lang="en-US" dirty="0"/>
              <a:t> </a:t>
            </a:r>
            <a:r>
              <a:rPr lang="en-US" sz="2400" b="1" dirty="0"/>
              <a:t>404.php</a:t>
            </a:r>
            <a:r>
              <a:rPr lang="en-US" dirty="0"/>
              <a:t>, </a:t>
            </a:r>
            <a:r>
              <a:rPr lang="en-US" dirty="0" err="1"/>
              <a:t>trong</a:t>
            </a:r>
            <a:r>
              <a:rPr lang="en-US" dirty="0"/>
              <a:t> </a:t>
            </a:r>
            <a:r>
              <a:rPr lang="en-US" dirty="0" err="1"/>
              <a:t>đó</a:t>
            </a:r>
            <a:r>
              <a:rPr lang="en-US" dirty="0"/>
              <a:t>:</a:t>
            </a:r>
            <a:endParaRPr lang="en-US" sz="2400" dirty="0"/>
          </a:p>
        </p:txBody>
      </p:sp>
      <p:sp>
        <p:nvSpPr>
          <p:cNvPr id="4" name="Rectangle 3"/>
          <p:cNvSpPr/>
          <p:nvPr/>
        </p:nvSpPr>
        <p:spPr>
          <a:xfrm>
            <a:off x="497422" y="4130102"/>
            <a:ext cx="10946433" cy="1107996"/>
          </a:xfrm>
          <a:prstGeom prst="rect">
            <a:avLst/>
          </a:prstGeom>
        </p:spPr>
        <p:txBody>
          <a:bodyPr wrap="square" anchor="ctr">
            <a:spAutoFit/>
          </a:bodyPr>
          <a:lstStyle/>
          <a:p>
            <a:r>
              <a:rPr lang="en-US" sz="2400" b="1" dirty="0" err="1"/>
              <a:t>author.php</a:t>
            </a:r>
            <a:r>
              <a:rPr lang="en-US" b="1" dirty="0"/>
              <a:t> </a:t>
            </a:r>
            <a:r>
              <a:rPr lang="en-US" dirty="0"/>
              <a:t>– </a:t>
            </a:r>
            <a:r>
              <a:rPr lang="en-US" dirty="0" smtClean="0"/>
              <a:t> </a:t>
            </a:r>
            <a:r>
              <a:rPr lang="en-US" dirty="0" err="1"/>
              <a:t>dành</a:t>
            </a:r>
            <a:r>
              <a:rPr lang="en-US" dirty="0"/>
              <a:t> </a:t>
            </a:r>
            <a:r>
              <a:rPr lang="en-US" dirty="0" err="1"/>
              <a:t>cho</a:t>
            </a:r>
            <a:r>
              <a:rPr lang="en-US" dirty="0"/>
              <a:t> </a:t>
            </a:r>
            <a:r>
              <a:rPr lang="en-US" dirty="0" err="1"/>
              <a:t>trang</a:t>
            </a:r>
            <a:r>
              <a:rPr lang="en-US" dirty="0"/>
              <a:t> </a:t>
            </a:r>
            <a:r>
              <a:rPr lang="en-US" dirty="0" err="1"/>
              <a:t>riêng</a:t>
            </a:r>
            <a:r>
              <a:rPr lang="en-US" dirty="0"/>
              <a:t> </a:t>
            </a:r>
            <a:r>
              <a:rPr lang="en-US" dirty="0" err="1"/>
              <a:t>của</a:t>
            </a:r>
            <a:r>
              <a:rPr lang="en-US" dirty="0"/>
              <a:t> </a:t>
            </a:r>
            <a:r>
              <a:rPr lang="en-US" dirty="0" err="1"/>
              <a:t>từng</a:t>
            </a:r>
            <a:r>
              <a:rPr lang="en-US" dirty="0"/>
              <a:t> </a:t>
            </a:r>
            <a:r>
              <a:rPr lang="en-US" dirty="0" err="1"/>
              <a:t>tác</a:t>
            </a:r>
            <a:r>
              <a:rPr lang="en-US" dirty="0"/>
              <a:t> </a:t>
            </a:r>
            <a:r>
              <a:rPr lang="en-US" dirty="0" err="1"/>
              <a:t>giả</a:t>
            </a:r>
            <a:r>
              <a:rPr lang="en-US" dirty="0"/>
              <a:t>, </a:t>
            </a:r>
            <a:r>
              <a:rPr lang="en-US" dirty="0" err="1"/>
              <a:t>nếu</a:t>
            </a:r>
            <a:r>
              <a:rPr lang="en-US" dirty="0"/>
              <a:t> </a:t>
            </a:r>
            <a:r>
              <a:rPr lang="en-US" dirty="0" err="1"/>
              <a:t>không</a:t>
            </a:r>
            <a:r>
              <a:rPr lang="en-US" dirty="0"/>
              <a:t> </a:t>
            </a:r>
            <a:r>
              <a:rPr lang="en-US" dirty="0" err="1"/>
              <a:t>có</a:t>
            </a:r>
            <a:r>
              <a:rPr lang="en-US" dirty="0"/>
              <a:t> file </a:t>
            </a:r>
            <a:r>
              <a:rPr lang="en-US" dirty="0" err="1"/>
              <a:t>này</a:t>
            </a:r>
            <a:r>
              <a:rPr lang="en-US" dirty="0"/>
              <a:t> </a:t>
            </a:r>
            <a:r>
              <a:rPr lang="en-US" dirty="0" err="1"/>
              <a:t>nó</a:t>
            </a:r>
            <a:r>
              <a:rPr lang="en-US" dirty="0"/>
              <a:t> </a:t>
            </a:r>
            <a:r>
              <a:rPr lang="en-US" dirty="0" err="1"/>
              <a:t>sẽ</a:t>
            </a:r>
            <a:r>
              <a:rPr lang="en-US" dirty="0"/>
              <a:t> load file </a:t>
            </a:r>
            <a:r>
              <a:rPr lang="en-US" dirty="0" err="1"/>
              <a:t>archive.php</a:t>
            </a:r>
            <a:r>
              <a:rPr lang="en-US" dirty="0"/>
              <a:t>.</a:t>
            </a:r>
          </a:p>
          <a:p>
            <a:r>
              <a:rPr lang="en-US" dirty="0"/>
              <a:t/>
            </a:r>
            <a:br>
              <a:rPr lang="en-US" dirty="0"/>
            </a:br>
            <a:endParaRPr lang="en-US" sz="2400" dirty="0"/>
          </a:p>
        </p:txBody>
      </p:sp>
      <p:sp>
        <p:nvSpPr>
          <p:cNvPr id="5" name="Rectangle 4"/>
          <p:cNvSpPr/>
          <p:nvPr/>
        </p:nvSpPr>
        <p:spPr>
          <a:xfrm>
            <a:off x="497422" y="4734457"/>
            <a:ext cx="10016840" cy="461665"/>
          </a:xfrm>
          <a:prstGeom prst="rect">
            <a:avLst/>
          </a:prstGeom>
        </p:spPr>
        <p:txBody>
          <a:bodyPr wrap="square" anchor="ctr">
            <a:spAutoFit/>
          </a:bodyPr>
          <a:lstStyle/>
          <a:p>
            <a:r>
              <a:rPr lang="en-US" sz="2400" b="1" dirty="0" err="1"/>
              <a:t>search.php</a:t>
            </a:r>
            <a:r>
              <a:rPr lang="en-US" sz="2400" b="1" dirty="0"/>
              <a:t> </a:t>
            </a:r>
            <a:r>
              <a:rPr lang="en-US" dirty="0" smtClean="0"/>
              <a:t>– </a:t>
            </a:r>
            <a:r>
              <a:rPr lang="en-US" dirty="0" err="1" smtClean="0"/>
              <a:t>dành</a:t>
            </a:r>
            <a:r>
              <a:rPr lang="en-US" dirty="0" smtClean="0"/>
              <a:t> </a:t>
            </a:r>
            <a:r>
              <a:rPr lang="en-US" dirty="0" err="1"/>
              <a:t>cho</a:t>
            </a:r>
            <a:r>
              <a:rPr lang="en-US" dirty="0"/>
              <a:t> </a:t>
            </a:r>
            <a:r>
              <a:rPr lang="en-US" dirty="0" err="1"/>
              <a:t>trang</a:t>
            </a:r>
            <a:r>
              <a:rPr lang="en-US" dirty="0"/>
              <a:t> </a:t>
            </a:r>
            <a:r>
              <a:rPr lang="en-US" dirty="0" err="1"/>
              <a:t>hiển</a:t>
            </a:r>
            <a:r>
              <a:rPr lang="en-US" dirty="0"/>
              <a:t> </a:t>
            </a:r>
            <a:r>
              <a:rPr lang="en-US" dirty="0" err="1"/>
              <a:t>thị</a:t>
            </a:r>
            <a:r>
              <a:rPr lang="en-US" dirty="0"/>
              <a:t> </a:t>
            </a:r>
            <a:r>
              <a:rPr lang="en-US" dirty="0" err="1"/>
              <a:t>kết</a:t>
            </a:r>
            <a:r>
              <a:rPr lang="en-US" dirty="0"/>
              <a:t> </a:t>
            </a:r>
            <a:r>
              <a:rPr lang="en-US" dirty="0" err="1"/>
              <a:t>quả</a:t>
            </a:r>
            <a:r>
              <a:rPr lang="en-US" dirty="0"/>
              <a:t> </a:t>
            </a:r>
            <a:r>
              <a:rPr lang="en-US" dirty="0" err="1"/>
              <a:t>tìm</a:t>
            </a:r>
            <a:r>
              <a:rPr lang="en-US" dirty="0"/>
              <a:t> </a:t>
            </a:r>
            <a:r>
              <a:rPr lang="en-US" dirty="0" err="1"/>
              <a:t>kiếm</a:t>
            </a:r>
            <a:r>
              <a:rPr lang="en-US" dirty="0"/>
              <a:t>.</a:t>
            </a:r>
          </a:p>
        </p:txBody>
      </p:sp>
      <p:sp>
        <p:nvSpPr>
          <p:cNvPr id="6" name="Rectangle 5"/>
          <p:cNvSpPr/>
          <p:nvPr/>
        </p:nvSpPr>
        <p:spPr>
          <a:xfrm>
            <a:off x="497422" y="5373194"/>
            <a:ext cx="6291305" cy="461665"/>
          </a:xfrm>
          <a:prstGeom prst="rect">
            <a:avLst/>
          </a:prstGeom>
        </p:spPr>
        <p:txBody>
          <a:bodyPr wrap="square" anchor="ctr">
            <a:spAutoFit/>
          </a:bodyPr>
          <a:lstStyle/>
          <a:p>
            <a:r>
              <a:rPr lang="en-US" sz="2400" b="1" dirty="0"/>
              <a:t>404.php</a:t>
            </a:r>
            <a:r>
              <a:rPr lang="en-US" dirty="0"/>
              <a:t> </a:t>
            </a:r>
            <a:r>
              <a:rPr lang="en-US" dirty="0" smtClean="0"/>
              <a:t>–  </a:t>
            </a:r>
            <a:r>
              <a:rPr lang="en-US" dirty="0" err="1"/>
              <a:t>hiển</a:t>
            </a:r>
            <a:r>
              <a:rPr lang="en-US" dirty="0"/>
              <a:t> </a:t>
            </a:r>
            <a:r>
              <a:rPr lang="en-US" dirty="0" err="1"/>
              <a:t>thị</a:t>
            </a:r>
            <a:r>
              <a:rPr lang="en-US" dirty="0"/>
              <a:t> </a:t>
            </a:r>
            <a:r>
              <a:rPr lang="en-US" dirty="0" err="1"/>
              <a:t>thông</a:t>
            </a:r>
            <a:r>
              <a:rPr lang="en-US" dirty="0"/>
              <a:t> </a:t>
            </a:r>
            <a:r>
              <a:rPr lang="en-US" dirty="0" err="1"/>
              <a:t>báo</a:t>
            </a:r>
            <a:r>
              <a:rPr lang="en-US" dirty="0"/>
              <a:t> </a:t>
            </a:r>
            <a:r>
              <a:rPr lang="en-US" dirty="0" err="1"/>
              <a:t>lỗi</a:t>
            </a:r>
            <a:r>
              <a:rPr lang="en-US" dirty="0"/>
              <a:t> 404 </a:t>
            </a:r>
            <a:r>
              <a:rPr lang="en-US" dirty="0" err="1"/>
              <a:t>trên</a:t>
            </a:r>
            <a:r>
              <a:rPr lang="en-US" dirty="0"/>
              <a:t> website WordPress. </a:t>
            </a:r>
          </a:p>
        </p:txBody>
      </p:sp>
      <p:sp>
        <p:nvSpPr>
          <p:cNvPr id="7" name="Rectangle 6"/>
          <p:cNvSpPr/>
          <p:nvPr/>
        </p:nvSpPr>
        <p:spPr>
          <a:xfrm>
            <a:off x="497422" y="3506456"/>
            <a:ext cx="10016840" cy="830997"/>
          </a:xfrm>
          <a:prstGeom prst="rect">
            <a:avLst/>
          </a:prstGeom>
        </p:spPr>
        <p:txBody>
          <a:bodyPr wrap="square" anchor="ctr">
            <a:spAutoFit/>
          </a:bodyPr>
          <a:lstStyle/>
          <a:p>
            <a:r>
              <a:rPr lang="en-US" sz="2400" b="1" dirty="0" err="1"/>
              <a:t>archive.php</a:t>
            </a:r>
            <a:r>
              <a:rPr lang="en-US" sz="2400" dirty="0"/>
              <a:t> – Template </a:t>
            </a:r>
            <a:r>
              <a:rPr lang="en-US" sz="2400" dirty="0" err="1"/>
              <a:t>chung</a:t>
            </a:r>
            <a:r>
              <a:rPr lang="en-US" sz="2400" dirty="0"/>
              <a:t> </a:t>
            </a:r>
            <a:r>
              <a:rPr lang="en-US" sz="2400" dirty="0" err="1"/>
              <a:t>dành</a:t>
            </a:r>
            <a:r>
              <a:rPr lang="en-US" sz="2400" dirty="0"/>
              <a:t> </a:t>
            </a:r>
            <a:r>
              <a:rPr lang="en-US" sz="2400" dirty="0" err="1"/>
              <a:t>cho</a:t>
            </a:r>
            <a:r>
              <a:rPr lang="en-US" sz="2400" dirty="0"/>
              <a:t> </a:t>
            </a:r>
            <a:r>
              <a:rPr lang="en-US" sz="2400" dirty="0" err="1"/>
              <a:t>các</a:t>
            </a:r>
            <a:r>
              <a:rPr lang="en-US" sz="2400" dirty="0"/>
              <a:t> taxonomy.</a:t>
            </a:r>
          </a:p>
          <a:p>
            <a:endParaRPr lang="en-US" sz="2400" dirty="0"/>
          </a:p>
        </p:txBody>
      </p:sp>
    </p:spTree>
    <p:extLst>
      <p:ext uri="{BB962C8B-B14F-4D97-AF65-F5344CB8AC3E}">
        <p14:creationId xmlns:p14="http://schemas.microsoft.com/office/powerpoint/2010/main" val="1155982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t>
            </a:r>
            <a:r>
              <a:rPr lang="en-US" dirty="0" err="1" smtClean="0"/>
              <a:t>idebar.php</a:t>
            </a:r>
            <a:endParaRPr lang="en-US" dirty="0"/>
          </a:p>
        </p:txBody>
      </p:sp>
      <p:sp>
        <p:nvSpPr>
          <p:cNvPr id="3" name="Rectangle 2"/>
          <p:cNvSpPr/>
          <p:nvPr/>
        </p:nvSpPr>
        <p:spPr>
          <a:xfrm>
            <a:off x="816076" y="3458278"/>
            <a:ext cx="10016840" cy="830997"/>
          </a:xfrm>
          <a:prstGeom prst="rect">
            <a:avLst/>
          </a:prstGeom>
        </p:spPr>
        <p:txBody>
          <a:bodyPr wrap="square" anchor="ctr">
            <a:spAutoFit/>
          </a:bodyPr>
          <a:lstStyle/>
          <a:p>
            <a:r>
              <a:rPr lang="en-US" sz="2400" dirty="0" err="1" smtClean="0"/>
              <a:t>Là</a:t>
            </a:r>
            <a:r>
              <a:rPr lang="en-US" sz="2400" dirty="0" smtClean="0"/>
              <a:t> </a:t>
            </a:r>
            <a:r>
              <a:rPr lang="en-US" sz="2400" dirty="0" err="1" smtClean="0"/>
              <a:t>nơi</a:t>
            </a:r>
            <a:r>
              <a:rPr lang="en-US" sz="2400" dirty="0" smtClean="0"/>
              <a:t> </a:t>
            </a:r>
            <a:r>
              <a:rPr lang="en-US" sz="2400" dirty="0" err="1" smtClean="0"/>
              <a:t>đặt</a:t>
            </a:r>
            <a:r>
              <a:rPr lang="en-US" sz="2400" dirty="0" smtClean="0"/>
              <a:t> </a:t>
            </a:r>
            <a:r>
              <a:rPr lang="en-US" sz="2400" dirty="0" err="1" smtClean="0"/>
              <a:t>các</a:t>
            </a:r>
            <a:r>
              <a:rPr lang="en-US" sz="2400" dirty="0" smtClean="0"/>
              <a:t> </a:t>
            </a:r>
            <a:r>
              <a:rPr lang="en-US" sz="2400" dirty="0" err="1" smtClean="0"/>
              <a:t>Wiget</a:t>
            </a:r>
            <a:r>
              <a:rPr lang="en-US" sz="2400" dirty="0" smtClean="0"/>
              <a:t> </a:t>
            </a:r>
            <a:r>
              <a:rPr lang="en-US" sz="2400" dirty="0" err="1" smtClean="0"/>
              <a:t>hiển</a:t>
            </a:r>
            <a:r>
              <a:rPr lang="en-US" sz="2400" dirty="0" smtClean="0"/>
              <a:t> </a:t>
            </a:r>
            <a:r>
              <a:rPr lang="en-US" sz="2400" dirty="0" err="1" smtClean="0"/>
              <a:t>thị</a:t>
            </a:r>
            <a:r>
              <a:rPr lang="en-US" sz="2400" dirty="0" smtClean="0"/>
              <a:t> </a:t>
            </a:r>
            <a:r>
              <a:rPr lang="en-US" sz="2400" dirty="0" err="1" smtClean="0"/>
              <a:t>nội</a:t>
            </a:r>
            <a:r>
              <a:rPr lang="en-US" sz="2400" dirty="0" smtClean="0"/>
              <a:t> dung </a:t>
            </a:r>
            <a:r>
              <a:rPr lang="en-US" sz="2400" dirty="0" err="1" smtClean="0"/>
              <a:t>bên</a:t>
            </a:r>
            <a:r>
              <a:rPr lang="en-US" sz="2400" dirty="0" smtClean="0"/>
              <a:t> </a:t>
            </a:r>
            <a:r>
              <a:rPr lang="en-US" sz="2400" dirty="0" err="1" smtClean="0"/>
              <a:t>cạnh</a:t>
            </a:r>
            <a:r>
              <a:rPr lang="en-US" sz="2400" dirty="0" smtClean="0"/>
              <a:t> </a:t>
            </a:r>
            <a:r>
              <a:rPr lang="en-US" sz="2400" dirty="0" err="1" smtClean="0"/>
              <a:t>khu</a:t>
            </a:r>
            <a:r>
              <a:rPr lang="en-US" sz="2400" dirty="0" smtClean="0"/>
              <a:t> </a:t>
            </a:r>
            <a:r>
              <a:rPr lang="en-US" sz="2400" dirty="0" err="1" smtClean="0"/>
              <a:t>vực</a:t>
            </a:r>
            <a:r>
              <a:rPr lang="en-US" sz="2400" dirty="0" smtClean="0"/>
              <a:t> </a:t>
            </a:r>
            <a:r>
              <a:rPr lang="en-US" sz="2400" dirty="0" err="1" smtClean="0"/>
              <a:t>hiện</a:t>
            </a:r>
            <a:r>
              <a:rPr lang="en-US" sz="2400" dirty="0" smtClean="0"/>
              <a:t> </a:t>
            </a:r>
            <a:r>
              <a:rPr lang="en-US" sz="2400" dirty="0" err="1" smtClean="0"/>
              <a:t>thị</a:t>
            </a:r>
            <a:r>
              <a:rPr lang="en-US" sz="2400" dirty="0" smtClean="0"/>
              <a:t> </a:t>
            </a:r>
            <a:r>
              <a:rPr lang="en-US" sz="2400" dirty="0" err="1" smtClean="0"/>
              <a:t>nội</a:t>
            </a:r>
            <a:r>
              <a:rPr lang="en-US" sz="2400" dirty="0" smtClean="0"/>
              <a:t> dung </a:t>
            </a:r>
            <a:r>
              <a:rPr lang="en-US" sz="2400" dirty="0" err="1" smtClean="0"/>
              <a:t>chính</a:t>
            </a:r>
            <a:r>
              <a:rPr lang="en-US" sz="2400" dirty="0" smtClean="0"/>
              <a:t> </a:t>
            </a:r>
            <a:r>
              <a:rPr lang="en-US" sz="2400" dirty="0" err="1" smtClean="0"/>
              <a:t>của</a:t>
            </a:r>
            <a:r>
              <a:rPr lang="en-US" sz="2400" dirty="0" smtClean="0"/>
              <a:t> website.</a:t>
            </a:r>
            <a:endParaRPr lang="en-US" sz="2400" dirty="0"/>
          </a:p>
        </p:txBody>
      </p:sp>
      <p:sp>
        <p:nvSpPr>
          <p:cNvPr id="4" name="Rectangle 3"/>
          <p:cNvSpPr/>
          <p:nvPr/>
        </p:nvSpPr>
        <p:spPr>
          <a:xfrm>
            <a:off x="816076" y="4507289"/>
            <a:ext cx="11375924" cy="523220"/>
          </a:xfrm>
          <a:prstGeom prst="rect">
            <a:avLst/>
          </a:prstGeom>
        </p:spPr>
        <p:txBody>
          <a:bodyPr wrap="square" anchor="ctr">
            <a:spAutoFit/>
          </a:bodyPr>
          <a:lstStyle/>
          <a:p>
            <a:r>
              <a:rPr lang="en-US" sz="2400" dirty="0" err="1" smtClean="0"/>
              <a:t>Để</a:t>
            </a:r>
            <a:r>
              <a:rPr lang="en-US" sz="2400" dirty="0" smtClean="0"/>
              <a:t> </a:t>
            </a:r>
            <a:r>
              <a:rPr lang="en-US" sz="2400" dirty="0" err="1" smtClean="0"/>
              <a:t>đăng</a:t>
            </a:r>
            <a:r>
              <a:rPr lang="en-US" sz="2400" dirty="0" smtClean="0"/>
              <a:t> </a:t>
            </a:r>
            <a:r>
              <a:rPr lang="en-US" sz="2400" dirty="0" err="1" smtClean="0"/>
              <a:t>kí</a:t>
            </a:r>
            <a:r>
              <a:rPr lang="en-US" sz="2400" dirty="0" smtClean="0"/>
              <a:t> </a:t>
            </a:r>
            <a:r>
              <a:rPr lang="en-US" sz="2400" dirty="0" err="1" smtClean="0"/>
              <a:t>một</a:t>
            </a:r>
            <a:r>
              <a:rPr lang="en-US" sz="2400" dirty="0" smtClean="0"/>
              <a:t> sidebar </a:t>
            </a:r>
            <a:r>
              <a:rPr lang="en-US" sz="2400" dirty="0" err="1" smtClean="0"/>
              <a:t>mới</a:t>
            </a:r>
            <a:r>
              <a:rPr lang="en-US" sz="2400" dirty="0" smtClean="0"/>
              <a:t> </a:t>
            </a:r>
            <a:r>
              <a:rPr lang="en-US" sz="2400" dirty="0" err="1" smtClean="0"/>
              <a:t>trong</a:t>
            </a:r>
            <a:r>
              <a:rPr lang="en-US" sz="2400" dirty="0" smtClean="0"/>
              <a:t> WordPress </a:t>
            </a:r>
            <a:r>
              <a:rPr lang="en-US" sz="2400" dirty="0" err="1" smtClean="0"/>
              <a:t>chúng</a:t>
            </a:r>
            <a:r>
              <a:rPr lang="en-US" sz="2400" dirty="0" smtClean="0"/>
              <a:t> ta </a:t>
            </a:r>
            <a:r>
              <a:rPr lang="en-US" sz="2400" dirty="0" err="1" smtClean="0"/>
              <a:t>sử</a:t>
            </a:r>
            <a:r>
              <a:rPr lang="en-US" sz="2400" dirty="0" smtClean="0"/>
              <a:t> </a:t>
            </a:r>
            <a:r>
              <a:rPr lang="en-US" sz="2400" dirty="0" err="1" smtClean="0"/>
              <a:t>dụng</a:t>
            </a:r>
            <a:r>
              <a:rPr lang="en-US" sz="2400" dirty="0" smtClean="0"/>
              <a:t> </a:t>
            </a:r>
            <a:r>
              <a:rPr lang="en-US" sz="2400" dirty="0" err="1" smtClean="0"/>
              <a:t>hàm</a:t>
            </a:r>
            <a:r>
              <a:rPr lang="en-US" sz="2400" dirty="0" smtClean="0"/>
              <a:t>: </a:t>
            </a:r>
            <a:r>
              <a:rPr lang="en-US" sz="2800" b="1" dirty="0" err="1"/>
              <a:t>register_sidebar</a:t>
            </a:r>
            <a:r>
              <a:rPr lang="en-US" sz="2800" b="1" dirty="0" smtClean="0"/>
              <a:t>()</a:t>
            </a:r>
            <a:endParaRPr lang="en-US" sz="2800" b="1" dirty="0"/>
          </a:p>
        </p:txBody>
      </p:sp>
      <p:sp>
        <p:nvSpPr>
          <p:cNvPr id="5" name="Rectangle 4"/>
          <p:cNvSpPr/>
          <p:nvPr/>
        </p:nvSpPr>
        <p:spPr>
          <a:xfrm>
            <a:off x="816076" y="5232319"/>
            <a:ext cx="11106686" cy="523220"/>
          </a:xfrm>
          <a:prstGeom prst="rect">
            <a:avLst/>
          </a:prstGeom>
        </p:spPr>
        <p:txBody>
          <a:bodyPr wrap="square" anchor="ctr">
            <a:spAutoFit/>
          </a:bodyPr>
          <a:lstStyle/>
          <a:p>
            <a:r>
              <a:rPr lang="en-US" sz="2400" dirty="0" err="1" smtClean="0"/>
              <a:t>Để</a:t>
            </a:r>
            <a:r>
              <a:rPr lang="en-US" sz="2400" dirty="0" smtClean="0"/>
              <a:t> </a:t>
            </a:r>
            <a:r>
              <a:rPr lang="en-US" sz="2400" dirty="0" err="1" smtClean="0"/>
              <a:t>hiển</a:t>
            </a:r>
            <a:r>
              <a:rPr lang="en-US" sz="2400" dirty="0" smtClean="0"/>
              <a:t> </a:t>
            </a:r>
            <a:r>
              <a:rPr lang="en-US" sz="2400" dirty="0" err="1" smtClean="0"/>
              <a:t>thị</a:t>
            </a:r>
            <a:r>
              <a:rPr lang="en-US" sz="2400" dirty="0" smtClean="0"/>
              <a:t> sidebar </a:t>
            </a:r>
            <a:r>
              <a:rPr lang="en-US" sz="2400" dirty="0" err="1" smtClean="0"/>
              <a:t>lên</a:t>
            </a:r>
            <a:r>
              <a:rPr lang="en-US" sz="2400" dirty="0" smtClean="0"/>
              <a:t> </a:t>
            </a:r>
            <a:r>
              <a:rPr lang="en-US" sz="2400" dirty="0" err="1" smtClean="0"/>
              <a:t>khu</a:t>
            </a:r>
            <a:r>
              <a:rPr lang="en-US" sz="2400" dirty="0" smtClean="0"/>
              <a:t> </a:t>
            </a:r>
            <a:r>
              <a:rPr lang="en-US" sz="2400" dirty="0" err="1" smtClean="0"/>
              <a:t>vực</a:t>
            </a:r>
            <a:r>
              <a:rPr lang="en-US" sz="2400" dirty="0" smtClean="0"/>
              <a:t> </a:t>
            </a:r>
            <a:r>
              <a:rPr lang="en-US" sz="2400" dirty="0" err="1" smtClean="0"/>
              <a:t>cần</a:t>
            </a:r>
            <a:r>
              <a:rPr lang="en-US" sz="2400" dirty="0" smtClean="0"/>
              <a:t> </a:t>
            </a:r>
            <a:r>
              <a:rPr lang="en-US" sz="2400" dirty="0" err="1" smtClean="0"/>
              <a:t>hiển</a:t>
            </a:r>
            <a:r>
              <a:rPr lang="en-US" sz="2400" dirty="0" smtClean="0"/>
              <a:t> </a:t>
            </a:r>
            <a:r>
              <a:rPr lang="en-US" sz="2400" dirty="0" err="1" smtClean="0"/>
              <a:t>thỉ</a:t>
            </a:r>
            <a:r>
              <a:rPr lang="en-US" sz="2400" dirty="0" smtClean="0"/>
              <a:t> </a:t>
            </a:r>
            <a:r>
              <a:rPr lang="en-US" sz="2400" dirty="0" err="1" smtClean="0"/>
              <a:t>chúng</a:t>
            </a:r>
            <a:r>
              <a:rPr lang="en-US" sz="2400" dirty="0" smtClean="0"/>
              <a:t> ta </a:t>
            </a:r>
            <a:r>
              <a:rPr lang="en-US" sz="2400" dirty="0" err="1" smtClean="0"/>
              <a:t>sử</a:t>
            </a:r>
            <a:r>
              <a:rPr lang="en-US" sz="2400" dirty="0" smtClean="0"/>
              <a:t> </a:t>
            </a:r>
            <a:r>
              <a:rPr lang="en-US" sz="2400" dirty="0" err="1" smtClean="0"/>
              <a:t>dụng</a:t>
            </a:r>
            <a:r>
              <a:rPr lang="en-US" sz="2400" dirty="0" smtClean="0"/>
              <a:t> </a:t>
            </a:r>
            <a:r>
              <a:rPr lang="en-US" sz="2400" dirty="0" err="1" smtClean="0"/>
              <a:t>hàm</a:t>
            </a:r>
            <a:r>
              <a:rPr lang="en-US" sz="2400" dirty="0" smtClean="0"/>
              <a:t>: </a:t>
            </a:r>
            <a:r>
              <a:rPr lang="en-US" sz="2800" b="1" dirty="0" err="1"/>
              <a:t>dynamic_sidebar</a:t>
            </a:r>
            <a:r>
              <a:rPr lang="en-US" sz="2800" b="1" dirty="0" smtClean="0"/>
              <a:t>()</a:t>
            </a:r>
            <a:endParaRPr lang="en-US" sz="2800" b="1" dirty="0"/>
          </a:p>
        </p:txBody>
      </p:sp>
    </p:spTree>
    <p:extLst>
      <p:ext uri="{BB962C8B-B14F-4D97-AF65-F5344CB8AC3E}">
        <p14:creationId xmlns:p14="http://schemas.microsoft.com/office/powerpoint/2010/main" val="324249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Page Template</a:t>
            </a:r>
            <a:endParaRPr lang="en-US" dirty="0"/>
          </a:p>
        </p:txBody>
      </p:sp>
      <p:sp>
        <p:nvSpPr>
          <p:cNvPr id="3" name="Rectangle 2"/>
          <p:cNvSpPr/>
          <p:nvPr/>
        </p:nvSpPr>
        <p:spPr>
          <a:xfrm>
            <a:off x="816075" y="3458278"/>
            <a:ext cx="10447669" cy="830997"/>
          </a:xfrm>
          <a:prstGeom prst="rect">
            <a:avLst/>
          </a:prstGeom>
        </p:spPr>
        <p:txBody>
          <a:bodyPr wrap="square" anchor="ctr">
            <a:spAutoFit/>
          </a:bodyPr>
          <a:lstStyle/>
          <a:p>
            <a:r>
              <a:rPr lang="en-US" sz="2400" dirty="0" err="1"/>
              <a:t>T</a:t>
            </a:r>
            <a:r>
              <a:rPr lang="en-US" sz="2400" dirty="0" err="1" smtClean="0"/>
              <a:t>ạo</a:t>
            </a:r>
            <a:r>
              <a:rPr lang="en-US" sz="2400" dirty="0" smtClean="0"/>
              <a:t> </a:t>
            </a:r>
            <a:r>
              <a:rPr lang="en-US" sz="2400" dirty="0" err="1"/>
              <a:t>ra</a:t>
            </a:r>
            <a:r>
              <a:rPr lang="en-US" sz="2400" dirty="0"/>
              <a:t> </a:t>
            </a:r>
            <a:r>
              <a:rPr lang="en-US" sz="2400" dirty="0" err="1"/>
              <a:t>những</a:t>
            </a:r>
            <a:r>
              <a:rPr lang="en-US" sz="2400" dirty="0"/>
              <a:t> template </a:t>
            </a:r>
            <a:r>
              <a:rPr lang="en-US" sz="2400" dirty="0" err="1"/>
              <a:t>riêng</a:t>
            </a:r>
            <a:r>
              <a:rPr lang="en-US" sz="2400" dirty="0"/>
              <a:t>, </a:t>
            </a:r>
            <a:r>
              <a:rPr lang="en-US" sz="2400" dirty="0" err="1"/>
              <a:t>ở</a:t>
            </a:r>
            <a:r>
              <a:rPr lang="en-US" sz="2400" dirty="0"/>
              <a:t> </a:t>
            </a:r>
            <a:r>
              <a:rPr lang="en-US" sz="2400" dirty="0" err="1"/>
              <a:t>đó</a:t>
            </a:r>
            <a:r>
              <a:rPr lang="en-US" sz="2400" dirty="0"/>
              <a:t> </a:t>
            </a:r>
            <a:r>
              <a:rPr lang="en-US" sz="2400" dirty="0" err="1"/>
              <a:t>bạn</a:t>
            </a:r>
            <a:r>
              <a:rPr lang="en-US" sz="2400" dirty="0"/>
              <a:t> </a:t>
            </a:r>
            <a:r>
              <a:rPr lang="en-US" sz="2400" dirty="0" err="1"/>
              <a:t>có</a:t>
            </a:r>
            <a:r>
              <a:rPr lang="en-US" sz="2400" dirty="0"/>
              <a:t> </a:t>
            </a:r>
            <a:r>
              <a:rPr lang="en-US" sz="2400" dirty="0" err="1"/>
              <a:t>thể</a:t>
            </a:r>
            <a:r>
              <a:rPr lang="en-US" sz="2400" dirty="0"/>
              <a:t> code </a:t>
            </a:r>
            <a:r>
              <a:rPr lang="en-US" sz="2400" dirty="0" err="1" smtClean="0"/>
              <a:t>nó</a:t>
            </a:r>
            <a:r>
              <a:rPr lang="en-US" sz="2400" dirty="0" smtClean="0"/>
              <a:t> </a:t>
            </a:r>
            <a:r>
              <a:rPr lang="en-US" sz="2400" dirty="0" err="1" smtClean="0"/>
              <a:t>khác</a:t>
            </a:r>
            <a:r>
              <a:rPr lang="en-US" sz="2400" dirty="0" smtClean="0"/>
              <a:t> </a:t>
            </a:r>
            <a:r>
              <a:rPr lang="en-US" sz="2400" dirty="0" err="1" smtClean="0"/>
              <a:t>đi</a:t>
            </a:r>
            <a:r>
              <a:rPr lang="en-US" sz="2400" dirty="0" smtClean="0"/>
              <a:t> so </a:t>
            </a:r>
            <a:r>
              <a:rPr lang="en-US" sz="2400" dirty="0" err="1"/>
              <a:t>với</a:t>
            </a:r>
            <a:r>
              <a:rPr lang="en-US" sz="2400" dirty="0"/>
              <a:t> </a:t>
            </a:r>
            <a:r>
              <a:rPr lang="en-US" sz="2400" dirty="0" err="1"/>
              <a:t>giao</a:t>
            </a:r>
            <a:r>
              <a:rPr lang="en-US" sz="2400" dirty="0"/>
              <a:t> </a:t>
            </a:r>
            <a:r>
              <a:rPr lang="en-US" sz="2400" dirty="0" err="1"/>
              <a:t>diện</a:t>
            </a:r>
            <a:r>
              <a:rPr lang="en-US" sz="2400" dirty="0"/>
              <a:t> </a:t>
            </a:r>
            <a:r>
              <a:rPr lang="en-US" sz="2400" dirty="0" err="1"/>
              <a:t>gốc</a:t>
            </a:r>
            <a:r>
              <a:rPr lang="en-US" sz="2400" dirty="0"/>
              <a:t> </a:t>
            </a:r>
            <a:r>
              <a:rPr lang="en-US" sz="2400" dirty="0" err="1"/>
              <a:t>của</a:t>
            </a:r>
            <a:r>
              <a:rPr lang="en-US" sz="2400" dirty="0"/>
              <a:t> website </a:t>
            </a:r>
            <a:r>
              <a:rPr lang="en-US" sz="2400" dirty="0" err="1"/>
              <a:t>để</a:t>
            </a:r>
            <a:r>
              <a:rPr lang="en-US" sz="2400" dirty="0"/>
              <a:t> </a:t>
            </a:r>
            <a:r>
              <a:rPr lang="en-US" sz="2400" dirty="0" err="1"/>
              <a:t>nhằm</a:t>
            </a:r>
            <a:r>
              <a:rPr lang="en-US" sz="2400" dirty="0"/>
              <a:t> </a:t>
            </a:r>
            <a:r>
              <a:rPr lang="en-US" sz="2400" dirty="0" err="1"/>
              <a:t>mục</a:t>
            </a:r>
            <a:r>
              <a:rPr lang="en-US" sz="2400" dirty="0"/>
              <a:t> </a:t>
            </a:r>
            <a:r>
              <a:rPr lang="en-US" sz="2400" dirty="0" err="1"/>
              <a:t>đích</a:t>
            </a:r>
            <a:r>
              <a:rPr lang="en-US" sz="2400" dirty="0"/>
              <a:t> </a:t>
            </a:r>
            <a:r>
              <a:rPr lang="en-US" sz="2400" dirty="0" err="1"/>
              <a:t>sử</a:t>
            </a:r>
            <a:r>
              <a:rPr lang="en-US" sz="2400" dirty="0"/>
              <a:t> </a:t>
            </a:r>
            <a:r>
              <a:rPr lang="en-US" sz="2400" dirty="0" err="1"/>
              <a:t>dụng</a:t>
            </a:r>
            <a:r>
              <a:rPr lang="en-US" sz="2400" dirty="0"/>
              <a:t> </a:t>
            </a:r>
            <a:r>
              <a:rPr lang="en-US" sz="2400" dirty="0" err="1"/>
              <a:t>nó</a:t>
            </a:r>
            <a:r>
              <a:rPr lang="en-US" sz="2400" dirty="0"/>
              <a:t> </a:t>
            </a:r>
            <a:r>
              <a:rPr lang="en-US" sz="2400" dirty="0" err="1"/>
              <a:t>cho</a:t>
            </a:r>
            <a:r>
              <a:rPr lang="en-US" sz="2400" dirty="0"/>
              <a:t> </a:t>
            </a:r>
            <a:r>
              <a:rPr lang="en-US" sz="2400" dirty="0" err="1"/>
              <a:t>một</a:t>
            </a:r>
            <a:r>
              <a:rPr lang="en-US" sz="2400" dirty="0"/>
              <a:t> Page </a:t>
            </a:r>
            <a:r>
              <a:rPr lang="en-US" sz="2400" dirty="0" err="1"/>
              <a:t>riêng</a:t>
            </a:r>
            <a:r>
              <a:rPr lang="en-US" sz="2400" dirty="0"/>
              <a:t> </a:t>
            </a:r>
            <a:r>
              <a:rPr lang="en-US" sz="2400" dirty="0" err="1" smtClean="0"/>
              <a:t>biệt</a:t>
            </a:r>
            <a:r>
              <a:rPr lang="en-US" sz="2400" dirty="0" smtClean="0"/>
              <a:t>.</a:t>
            </a:r>
            <a:endParaRPr lang="en-US" sz="2400" dirty="0"/>
          </a:p>
        </p:txBody>
      </p:sp>
      <p:sp>
        <p:nvSpPr>
          <p:cNvPr id="4" name="Rectangle 3"/>
          <p:cNvSpPr/>
          <p:nvPr/>
        </p:nvSpPr>
        <p:spPr>
          <a:xfrm>
            <a:off x="816075" y="4585145"/>
            <a:ext cx="9685669" cy="1015663"/>
          </a:xfrm>
          <a:prstGeom prst="rect">
            <a:avLst/>
          </a:prstGeom>
        </p:spPr>
        <p:txBody>
          <a:bodyPr wrap="square" anchor="ctr">
            <a:spAutoFit/>
          </a:bodyPr>
          <a:lstStyle/>
          <a:p>
            <a:r>
              <a:rPr lang="en-US" sz="2400" dirty="0" err="1" smtClean="0"/>
              <a:t>Ở</a:t>
            </a:r>
            <a:r>
              <a:rPr lang="en-US" sz="2400" dirty="0" smtClean="0"/>
              <a:t> </a:t>
            </a:r>
            <a:r>
              <a:rPr lang="en-US" sz="2400" dirty="0" err="1" smtClean="0"/>
              <a:t>đây</a:t>
            </a:r>
            <a:r>
              <a:rPr lang="en-US" sz="2400" dirty="0" smtClean="0"/>
              <a:t>, </a:t>
            </a:r>
            <a:r>
              <a:rPr lang="en-US" sz="2400" dirty="0" err="1" smtClean="0"/>
              <a:t>chúng</a:t>
            </a:r>
            <a:r>
              <a:rPr lang="en-US" sz="2400" dirty="0" smtClean="0"/>
              <a:t> ta </a:t>
            </a:r>
            <a:r>
              <a:rPr lang="en-US" sz="2400" dirty="0" err="1" smtClean="0"/>
              <a:t>sẽ</a:t>
            </a:r>
            <a:r>
              <a:rPr lang="en-US" sz="2400" dirty="0" smtClean="0"/>
              <a:t> code </a:t>
            </a:r>
            <a:r>
              <a:rPr lang="en-US" sz="2400" dirty="0" err="1" smtClean="0"/>
              <a:t>trên</a:t>
            </a:r>
            <a:r>
              <a:rPr lang="en-US" sz="2400" dirty="0" smtClean="0"/>
              <a:t> file </a:t>
            </a:r>
            <a:r>
              <a:rPr lang="en-US" sz="2800" b="1" dirty="0" err="1" smtClean="0"/>
              <a:t>contact.php</a:t>
            </a:r>
            <a:r>
              <a:rPr lang="en-US" sz="2400" dirty="0" smtClean="0"/>
              <a:t> </a:t>
            </a:r>
            <a:r>
              <a:rPr lang="en-US" sz="2400" dirty="0" err="1" smtClean="0"/>
              <a:t>và</a:t>
            </a:r>
            <a:r>
              <a:rPr lang="en-US" sz="2400" dirty="0" smtClean="0"/>
              <a:t> </a:t>
            </a:r>
            <a:r>
              <a:rPr lang="en-US" sz="2800" b="1" dirty="0" smtClean="0"/>
              <a:t>full-</a:t>
            </a:r>
            <a:r>
              <a:rPr lang="en-US" sz="2800" b="1" dirty="0" err="1" smtClean="0"/>
              <a:t>width.php</a:t>
            </a:r>
            <a:r>
              <a:rPr lang="en-US" sz="2400" dirty="0" smtClean="0"/>
              <a:t> </a:t>
            </a:r>
            <a:r>
              <a:rPr lang="en-US" sz="2400" dirty="0" err="1" smtClean="0"/>
              <a:t>trong</a:t>
            </a:r>
            <a:r>
              <a:rPr lang="en-US" sz="2400" dirty="0" smtClean="0"/>
              <a:t> </a:t>
            </a:r>
            <a:r>
              <a:rPr lang="en-US" sz="2400" dirty="0" err="1" smtClean="0"/>
              <a:t>thư</a:t>
            </a:r>
            <a:r>
              <a:rPr lang="en-US" sz="2400" dirty="0" smtClean="0"/>
              <a:t> </a:t>
            </a:r>
            <a:r>
              <a:rPr lang="en-US" sz="2400" dirty="0" err="1" smtClean="0"/>
              <a:t>mục</a:t>
            </a:r>
            <a:r>
              <a:rPr lang="en-US" sz="2400" dirty="0" smtClean="0"/>
              <a:t> </a:t>
            </a:r>
            <a:r>
              <a:rPr lang="en-US" sz="3200" b="1" dirty="0" smtClean="0"/>
              <a:t>templates </a:t>
            </a:r>
            <a:r>
              <a:rPr lang="en-US" sz="2400" dirty="0" err="1" smtClean="0"/>
              <a:t>của</a:t>
            </a:r>
            <a:r>
              <a:rPr lang="en-US" sz="2400" dirty="0" smtClean="0"/>
              <a:t> </a:t>
            </a:r>
            <a:r>
              <a:rPr lang="en-US" sz="2400" dirty="0" err="1" smtClean="0"/>
              <a:t>giao</a:t>
            </a:r>
            <a:r>
              <a:rPr lang="en-US" sz="2400" dirty="0" smtClean="0"/>
              <a:t> </a:t>
            </a:r>
            <a:r>
              <a:rPr lang="en-US" sz="2400" dirty="0" err="1" smtClean="0"/>
              <a:t>diện</a:t>
            </a:r>
            <a:r>
              <a:rPr lang="en-US" sz="2400" dirty="0" smtClean="0"/>
              <a:t>.</a:t>
            </a:r>
            <a:endParaRPr lang="en-US" sz="2400" dirty="0"/>
          </a:p>
        </p:txBody>
      </p:sp>
    </p:spTree>
    <p:extLst>
      <p:ext uri="{BB962C8B-B14F-4D97-AF65-F5344CB8AC3E}">
        <p14:creationId xmlns:p14="http://schemas.microsoft.com/office/powerpoint/2010/main" val="789076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CSS </a:t>
            </a:r>
            <a:r>
              <a:rPr lang="en-US" dirty="0" err="1" smtClean="0"/>
              <a:t>cho</a:t>
            </a:r>
            <a:r>
              <a:rPr lang="en-US" dirty="0" smtClean="0"/>
              <a:t> themes</a:t>
            </a:r>
            <a:endParaRPr lang="en-US" dirty="0"/>
          </a:p>
        </p:txBody>
      </p:sp>
      <p:sp>
        <p:nvSpPr>
          <p:cNvPr id="3" name="Rectangle 2"/>
          <p:cNvSpPr/>
          <p:nvPr/>
        </p:nvSpPr>
        <p:spPr>
          <a:xfrm>
            <a:off x="899205" y="3581390"/>
            <a:ext cx="10447669" cy="584775"/>
          </a:xfrm>
          <a:prstGeom prst="rect">
            <a:avLst/>
          </a:prstGeom>
        </p:spPr>
        <p:txBody>
          <a:bodyPr wrap="square" anchor="ctr">
            <a:spAutoFit/>
          </a:bodyPr>
          <a:lstStyle/>
          <a:p>
            <a:r>
              <a:rPr lang="en-US" sz="2400" smtClean="0"/>
              <a:t>Sử</a:t>
            </a:r>
            <a:r>
              <a:rPr lang="en-US" sz="2400" dirty="0" smtClean="0"/>
              <a:t> </a:t>
            </a:r>
            <a:r>
              <a:rPr lang="en-US" sz="2400" dirty="0" err="1" smtClean="0"/>
              <a:t>dụng</a:t>
            </a:r>
            <a:r>
              <a:rPr lang="en-US" sz="2400" dirty="0" smtClean="0"/>
              <a:t> </a:t>
            </a:r>
            <a:r>
              <a:rPr lang="en-US" sz="2400" dirty="0" err="1" smtClean="0"/>
              <a:t>hàm</a:t>
            </a:r>
            <a:r>
              <a:rPr lang="en-US" sz="2400" dirty="0"/>
              <a:t> </a:t>
            </a:r>
            <a:r>
              <a:rPr lang="en-US" sz="3200" b="1" dirty="0" err="1"/>
              <a:t>wp_register_style</a:t>
            </a:r>
            <a:r>
              <a:rPr lang="en-US" sz="3200" b="1" dirty="0" smtClean="0"/>
              <a:t>() </a:t>
            </a:r>
            <a:r>
              <a:rPr lang="en-US" sz="2400" dirty="0" err="1" smtClean="0"/>
              <a:t>để</a:t>
            </a:r>
            <a:r>
              <a:rPr lang="en-US" sz="2400" dirty="0" smtClean="0"/>
              <a:t> </a:t>
            </a:r>
            <a:r>
              <a:rPr lang="en-US" sz="2400" dirty="0" err="1" smtClean="0"/>
              <a:t>đưa</a:t>
            </a:r>
            <a:r>
              <a:rPr lang="en-US" sz="2400" dirty="0" smtClean="0"/>
              <a:t> CSS </a:t>
            </a:r>
            <a:r>
              <a:rPr lang="en-US" sz="2400" dirty="0" err="1" smtClean="0"/>
              <a:t>vào</a:t>
            </a:r>
            <a:r>
              <a:rPr lang="en-US" sz="2400" dirty="0" smtClean="0"/>
              <a:t> themes WordPress.</a:t>
            </a:r>
            <a:r>
              <a:rPr lang="en-US" sz="3200" b="1" dirty="0" smtClean="0"/>
              <a:t> </a:t>
            </a:r>
            <a:endParaRPr lang="en-US" sz="3200" b="1" dirty="0"/>
          </a:p>
        </p:txBody>
      </p:sp>
      <p:sp>
        <p:nvSpPr>
          <p:cNvPr id="4" name="Rectangle 3"/>
          <p:cNvSpPr/>
          <p:nvPr/>
        </p:nvSpPr>
        <p:spPr>
          <a:xfrm>
            <a:off x="899205" y="4097169"/>
            <a:ext cx="9962761" cy="1077218"/>
          </a:xfrm>
          <a:prstGeom prst="rect">
            <a:avLst/>
          </a:prstGeom>
        </p:spPr>
        <p:txBody>
          <a:bodyPr wrap="square" anchor="ctr">
            <a:spAutoFit/>
          </a:bodyPr>
          <a:lstStyle/>
          <a:p>
            <a:r>
              <a:rPr lang="en-US" sz="2400" dirty="0" err="1" smtClean="0"/>
              <a:t>Sử</a:t>
            </a:r>
            <a:r>
              <a:rPr lang="en-US" sz="2400" dirty="0" smtClean="0"/>
              <a:t> </a:t>
            </a:r>
            <a:r>
              <a:rPr lang="en-US" sz="2400" dirty="0" err="1" smtClean="0"/>
              <a:t>dụng</a:t>
            </a:r>
            <a:r>
              <a:rPr lang="en-US" sz="2400" dirty="0" smtClean="0"/>
              <a:t> </a:t>
            </a:r>
            <a:r>
              <a:rPr lang="en-US" sz="2400" dirty="0" err="1" smtClean="0"/>
              <a:t>hàm</a:t>
            </a:r>
            <a:r>
              <a:rPr lang="en-US" sz="2400" dirty="0"/>
              <a:t> </a:t>
            </a:r>
            <a:r>
              <a:rPr lang="en-US" sz="3200" b="1" dirty="0" err="1"/>
              <a:t>wp_enqueue_style</a:t>
            </a:r>
            <a:r>
              <a:rPr lang="en-US" sz="3200" b="1" dirty="0"/>
              <a:t>() </a:t>
            </a:r>
            <a:r>
              <a:rPr lang="en-US" sz="3200" dirty="0" err="1" smtClean="0"/>
              <a:t>và</a:t>
            </a:r>
            <a:r>
              <a:rPr lang="en-US" sz="3200" dirty="0" smtClean="0"/>
              <a:t> </a:t>
            </a:r>
            <a:r>
              <a:rPr lang="en-US" sz="3200" b="1" dirty="0" err="1" smtClean="0"/>
              <a:t>wp_enqueue_scripts</a:t>
            </a:r>
            <a:r>
              <a:rPr lang="en-US" sz="3200" b="1" dirty="0" smtClean="0"/>
              <a:t>()</a:t>
            </a:r>
            <a:r>
              <a:rPr lang="en-US" sz="3200" b="1" dirty="0"/>
              <a:t> </a:t>
            </a:r>
            <a:r>
              <a:rPr lang="en-US" sz="2400" dirty="0" err="1" smtClean="0"/>
              <a:t>để</a:t>
            </a:r>
            <a:r>
              <a:rPr lang="en-US" sz="2400" dirty="0" smtClean="0"/>
              <a:t> </a:t>
            </a:r>
            <a:r>
              <a:rPr lang="en-US" sz="2400" dirty="0" err="1" smtClean="0"/>
              <a:t>gọi</a:t>
            </a:r>
            <a:r>
              <a:rPr lang="en-US" sz="2400" dirty="0" smtClean="0"/>
              <a:t> </a:t>
            </a:r>
            <a:r>
              <a:rPr lang="en-US" sz="2400" dirty="0" err="1" smtClean="0"/>
              <a:t>nó</a:t>
            </a:r>
            <a:r>
              <a:rPr lang="en-US" sz="2400" dirty="0" smtClean="0"/>
              <a:t> </a:t>
            </a:r>
            <a:r>
              <a:rPr lang="en-US" sz="2400" dirty="0" err="1" smtClean="0"/>
              <a:t>ra</a:t>
            </a:r>
            <a:r>
              <a:rPr lang="en-US" sz="2400" dirty="0" smtClean="0"/>
              <a:t> </a:t>
            </a:r>
            <a:r>
              <a:rPr lang="en-US" sz="2400" dirty="0" err="1" smtClean="0"/>
              <a:t>giao</a:t>
            </a:r>
            <a:r>
              <a:rPr lang="en-US" sz="2400" dirty="0" smtClean="0"/>
              <a:t> </a:t>
            </a:r>
            <a:r>
              <a:rPr lang="en-US" sz="2400" dirty="0" err="1" smtClean="0"/>
              <a:t>diện</a:t>
            </a:r>
            <a:r>
              <a:rPr lang="en-US" sz="2400" dirty="0" smtClean="0"/>
              <a:t> </a:t>
            </a:r>
            <a:r>
              <a:rPr lang="en-US" sz="2400" dirty="0" err="1" smtClean="0"/>
              <a:t>theo</a:t>
            </a:r>
            <a:r>
              <a:rPr lang="en-US" sz="2400" dirty="0" smtClean="0"/>
              <a:t> </a:t>
            </a:r>
            <a:r>
              <a:rPr lang="en-US" sz="2400" dirty="0" err="1" smtClean="0"/>
              <a:t>một</a:t>
            </a:r>
            <a:r>
              <a:rPr lang="en-US" sz="2400" dirty="0" smtClean="0"/>
              <a:t> </a:t>
            </a:r>
            <a:r>
              <a:rPr lang="en-US" sz="2400" dirty="0" err="1" smtClean="0"/>
              <a:t>cách</a:t>
            </a:r>
            <a:r>
              <a:rPr lang="en-US" sz="2400" dirty="0" smtClean="0"/>
              <a:t> </a:t>
            </a:r>
            <a:r>
              <a:rPr lang="en-US" sz="2400" dirty="0" err="1" smtClean="0"/>
              <a:t>chuyên</a:t>
            </a:r>
            <a:r>
              <a:rPr lang="en-US" sz="2400" dirty="0" smtClean="0"/>
              <a:t> </a:t>
            </a:r>
            <a:r>
              <a:rPr lang="en-US" sz="2400" dirty="0" err="1" smtClean="0"/>
              <a:t>nghiệp</a:t>
            </a:r>
            <a:r>
              <a:rPr lang="en-US" sz="2400" dirty="0" smtClean="0"/>
              <a:t>.</a:t>
            </a:r>
            <a:r>
              <a:rPr lang="en-US" sz="3200" b="1" dirty="0" smtClean="0"/>
              <a:t> </a:t>
            </a:r>
            <a:endParaRPr lang="en-US" sz="3200" b="1" dirty="0"/>
          </a:p>
        </p:txBody>
      </p:sp>
    </p:spTree>
    <p:extLst>
      <p:ext uri="{BB962C8B-B14F-4D97-AF65-F5344CB8AC3E}">
        <p14:creationId xmlns:p14="http://schemas.microsoft.com/office/powerpoint/2010/main" val="1201884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Thêm</a:t>
            </a:r>
            <a:r>
              <a:rPr lang="en-US" dirty="0" smtClean="0"/>
              <a:t> </a:t>
            </a:r>
            <a:r>
              <a:rPr lang="en-US" dirty="0" err="1" smtClean="0"/>
              <a:t>chức</a:t>
            </a:r>
            <a:r>
              <a:rPr lang="en-US" dirty="0" smtClean="0"/>
              <a:t> </a:t>
            </a:r>
            <a:r>
              <a:rPr lang="en-US" dirty="0" err="1" smtClean="0"/>
              <a:t>năng</a:t>
            </a:r>
            <a:r>
              <a:rPr lang="en-US" dirty="0" smtClean="0"/>
              <a:t> Theme Option</a:t>
            </a:r>
            <a:endParaRPr lang="en-US" dirty="0"/>
          </a:p>
        </p:txBody>
      </p:sp>
      <p:sp>
        <p:nvSpPr>
          <p:cNvPr id="4" name="Rectangle 3"/>
          <p:cNvSpPr/>
          <p:nvPr/>
        </p:nvSpPr>
        <p:spPr>
          <a:xfrm>
            <a:off x="816076" y="3638387"/>
            <a:ext cx="10461524" cy="830997"/>
          </a:xfrm>
          <a:prstGeom prst="rect">
            <a:avLst/>
          </a:prstGeom>
        </p:spPr>
        <p:txBody>
          <a:bodyPr wrap="square" anchor="ctr">
            <a:spAutoFit/>
          </a:bodyPr>
          <a:lstStyle/>
          <a:p>
            <a:r>
              <a:rPr lang="en-US" sz="2400" dirty="0" err="1" smtClean="0"/>
              <a:t>Ở</a:t>
            </a:r>
            <a:r>
              <a:rPr lang="en-US" sz="2400" dirty="0" smtClean="0"/>
              <a:t> </a:t>
            </a:r>
            <a:r>
              <a:rPr lang="en-US" sz="2400" dirty="0" err="1" smtClean="0"/>
              <a:t>đây</a:t>
            </a:r>
            <a:r>
              <a:rPr lang="en-US" sz="2400" dirty="0" smtClean="0"/>
              <a:t> </a:t>
            </a:r>
            <a:r>
              <a:rPr lang="en-US" sz="2400" dirty="0" err="1" smtClean="0"/>
              <a:t>chúng</a:t>
            </a:r>
            <a:r>
              <a:rPr lang="en-US" sz="2400" dirty="0" smtClean="0"/>
              <a:t> ta </a:t>
            </a:r>
            <a:r>
              <a:rPr lang="en-US" sz="2400" dirty="0" err="1" smtClean="0"/>
              <a:t>sẽ</a:t>
            </a:r>
            <a:r>
              <a:rPr lang="en-US" sz="2400" dirty="0" smtClean="0"/>
              <a:t> </a:t>
            </a:r>
            <a:r>
              <a:rPr lang="en-US" sz="2400" dirty="0" err="1" smtClean="0"/>
              <a:t>tạo</a:t>
            </a:r>
            <a:r>
              <a:rPr lang="en-US" sz="2400" dirty="0" smtClean="0"/>
              <a:t> </a:t>
            </a:r>
            <a:r>
              <a:rPr lang="en-US" sz="2400" dirty="0" err="1" smtClean="0"/>
              <a:t>ra</a:t>
            </a:r>
            <a:r>
              <a:rPr lang="en-US" sz="2400" dirty="0" smtClean="0"/>
              <a:t> </a:t>
            </a:r>
            <a:r>
              <a:rPr lang="en-US" sz="2400" dirty="0" err="1" smtClean="0"/>
              <a:t>một</a:t>
            </a:r>
            <a:r>
              <a:rPr lang="en-US" sz="2400" dirty="0" smtClean="0"/>
              <a:t> </a:t>
            </a:r>
            <a:r>
              <a:rPr lang="en-US" sz="2400" dirty="0" err="1" smtClean="0"/>
              <a:t>khu</a:t>
            </a:r>
            <a:r>
              <a:rPr lang="en-US" sz="2400" dirty="0" smtClean="0"/>
              <a:t> </a:t>
            </a:r>
            <a:r>
              <a:rPr lang="en-US" sz="2400" dirty="0" err="1" smtClean="0"/>
              <a:t>vực</a:t>
            </a:r>
            <a:r>
              <a:rPr lang="en-US" sz="2400" dirty="0" smtClean="0"/>
              <a:t> </a:t>
            </a:r>
            <a:r>
              <a:rPr lang="en-US" sz="2400" dirty="0" err="1" smtClean="0"/>
              <a:t>quản</a:t>
            </a:r>
            <a:r>
              <a:rPr lang="en-US" sz="2400" dirty="0" smtClean="0"/>
              <a:t> </a:t>
            </a:r>
            <a:r>
              <a:rPr lang="en-US" sz="2400" dirty="0" err="1" smtClean="0"/>
              <a:t>lí</a:t>
            </a:r>
            <a:r>
              <a:rPr lang="en-US" sz="2400" dirty="0" smtClean="0"/>
              <a:t> </a:t>
            </a:r>
            <a:r>
              <a:rPr lang="en-US" sz="2400" dirty="0" err="1" smtClean="0"/>
              <a:t>riêng</a:t>
            </a:r>
            <a:r>
              <a:rPr lang="en-US" sz="2400" dirty="0" smtClean="0"/>
              <a:t> </a:t>
            </a:r>
            <a:r>
              <a:rPr lang="en-US" sz="2400" dirty="0" err="1" smtClean="0"/>
              <a:t>cho</a:t>
            </a:r>
            <a:r>
              <a:rPr lang="en-US" sz="2400" dirty="0" smtClean="0"/>
              <a:t> </a:t>
            </a:r>
            <a:r>
              <a:rPr lang="en-US" sz="2400" dirty="0" err="1" smtClean="0"/>
              <a:t>giao</a:t>
            </a:r>
            <a:r>
              <a:rPr lang="en-US" sz="2400" dirty="0" smtClean="0"/>
              <a:t> </a:t>
            </a:r>
            <a:r>
              <a:rPr lang="en-US" sz="2400" dirty="0" err="1" smtClean="0"/>
              <a:t>diện</a:t>
            </a:r>
            <a:r>
              <a:rPr lang="en-US" sz="2400" dirty="0" smtClean="0"/>
              <a:t> </a:t>
            </a:r>
            <a:r>
              <a:rPr lang="en-US" sz="2400" dirty="0" err="1" smtClean="0"/>
              <a:t>của</a:t>
            </a:r>
            <a:r>
              <a:rPr lang="en-US" sz="2400" dirty="0" smtClean="0"/>
              <a:t> </a:t>
            </a:r>
            <a:r>
              <a:rPr lang="en-US" sz="2400" dirty="0" err="1" smtClean="0"/>
              <a:t>mình</a:t>
            </a:r>
            <a:r>
              <a:rPr lang="en-US" sz="2400" dirty="0" smtClean="0"/>
              <a:t>, </a:t>
            </a:r>
            <a:r>
              <a:rPr lang="en-US" sz="2400" dirty="0" err="1" smtClean="0"/>
              <a:t>giúp</a:t>
            </a:r>
            <a:r>
              <a:rPr lang="en-US" sz="2400" dirty="0" smtClean="0"/>
              <a:t> </a:t>
            </a:r>
            <a:r>
              <a:rPr lang="en-US" sz="2400" dirty="0" err="1" smtClean="0"/>
              <a:t>các</a:t>
            </a:r>
            <a:r>
              <a:rPr lang="en-US" sz="2400" dirty="0" smtClean="0"/>
              <a:t> </a:t>
            </a:r>
            <a:r>
              <a:rPr lang="en-US" sz="2400" dirty="0" err="1" smtClean="0"/>
              <a:t>bạn</a:t>
            </a:r>
            <a:r>
              <a:rPr lang="en-US" sz="2400" dirty="0" smtClean="0"/>
              <a:t> </a:t>
            </a:r>
            <a:r>
              <a:rPr lang="en-US" sz="2400" dirty="0" err="1" smtClean="0"/>
              <a:t>có</a:t>
            </a:r>
            <a:r>
              <a:rPr lang="en-US" sz="2400" dirty="0" smtClean="0"/>
              <a:t> </a:t>
            </a:r>
            <a:r>
              <a:rPr lang="en-US" sz="2400" dirty="0" err="1" smtClean="0"/>
              <a:t>thể</a:t>
            </a:r>
            <a:r>
              <a:rPr lang="en-US" sz="2400" dirty="0" smtClean="0"/>
              <a:t> </a:t>
            </a:r>
            <a:r>
              <a:rPr lang="en-US" sz="2400" dirty="0" err="1" smtClean="0"/>
              <a:t>thay</a:t>
            </a:r>
            <a:r>
              <a:rPr lang="en-US" sz="2400" dirty="0" smtClean="0"/>
              <a:t> </a:t>
            </a:r>
            <a:r>
              <a:rPr lang="en-US" sz="2400" dirty="0" err="1" smtClean="0"/>
              <a:t>đổi</a:t>
            </a:r>
            <a:r>
              <a:rPr lang="en-US" sz="2400" dirty="0" smtClean="0"/>
              <a:t> logo, </a:t>
            </a:r>
            <a:r>
              <a:rPr lang="en-US" sz="2400" dirty="0" err="1" smtClean="0"/>
              <a:t>màu</a:t>
            </a:r>
            <a:r>
              <a:rPr lang="en-US" sz="2400" dirty="0" smtClean="0"/>
              <a:t> </a:t>
            </a:r>
            <a:r>
              <a:rPr lang="en-US" sz="2400" dirty="0" err="1" smtClean="0"/>
              <a:t>chữ</a:t>
            </a:r>
            <a:r>
              <a:rPr lang="en-US" sz="2400" dirty="0" smtClean="0"/>
              <a:t>,</a:t>
            </a:r>
            <a:r>
              <a:rPr lang="is-IS" sz="2400" dirty="0" smtClean="0"/>
              <a:t>…v.v một cách dễ dàng và chuyên nghiệp hơn.</a:t>
            </a:r>
            <a:endParaRPr lang="en-US" sz="2400" dirty="0"/>
          </a:p>
        </p:txBody>
      </p:sp>
    </p:spTree>
    <p:extLst>
      <p:ext uri="{BB962C8B-B14F-4D97-AF65-F5344CB8AC3E}">
        <p14:creationId xmlns:p14="http://schemas.microsoft.com/office/powerpoint/2010/main" val="1715416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5" y="2442136"/>
            <a:ext cx="10780179" cy="794064"/>
          </a:xfrm>
        </p:spPr>
        <p:txBody>
          <a:bodyPr/>
          <a:lstStyle/>
          <a:p>
            <a:r>
              <a:rPr lang="en-US" sz="4400" dirty="0" smtClean="0"/>
              <a:t>TIME FOR CODE THEMES WORDPRESS </a:t>
            </a:r>
            <a:r>
              <a:rPr lang="en-US" sz="4400" dirty="0" smtClean="0">
                <a:sym typeface="Wingdings" panose="05000000000000000000" pitchFamily="2" charset="2"/>
              </a:rPr>
              <a:t></a:t>
            </a:r>
            <a:endParaRPr lang="en-US" sz="4400" dirty="0"/>
          </a:p>
        </p:txBody>
      </p:sp>
      <p:sp>
        <p:nvSpPr>
          <p:cNvPr id="2" name="Text Placeholder 1"/>
          <p:cNvSpPr>
            <a:spLocks noGrp="1"/>
          </p:cNvSpPr>
          <p:nvPr>
            <p:ph type="body" sz="quarter" idx="12"/>
          </p:nvPr>
        </p:nvSpPr>
        <p:spPr/>
        <p:txBody>
          <a:bodyPr/>
          <a:lstStyle/>
          <a:p>
            <a:endParaRPr lang="en-GB" dirty="0"/>
          </a:p>
        </p:txBody>
      </p:sp>
      <p:sp>
        <p:nvSpPr>
          <p:cNvPr id="5" name="Text Placeholder 4"/>
          <p:cNvSpPr>
            <a:spLocks noGrp="1"/>
          </p:cNvSpPr>
          <p:nvPr>
            <p:ph type="body" sz="quarter" idx="13"/>
          </p:nvPr>
        </p:nvSpPr>
        <p:spPr/>
        <p:txBody>
          <a:bodyPr/>
          <a:lstStyle/>
          <a:p>
            <a:endParaRPr lang="en-GB" dirty="0"/>
          </a:p>
        </p:txBody>
      </p:sp>
    </p:spTree>
    <p:extLst>
      <p:ext uri="{BB962C8B-B14F-4D97-AF65-F5344CB8AC3E}">
        <p14:creationId xmlns:p14="http://schemas.microsoft.com/office/powerpoint/2010/main" val="9991119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402193"/>
            <a:ext cx="11151917" cy="609398"/>
          </a:xfrm>
        </p:spPr>
        <p:txBody>
          <a:bodyPr vert="horz" lIns="91440" tIns="45720" rIns="91440" bIns="45720" rtlCol="0" anchor="ctr">
            <a:normAutofit fontScale="90000"/>
          </a:bodyPr>
          <a:lstStyle/>
          <a:p>
            <a:pPr algn="ctr" defTabSz="914400"/>
            <a:r>
              <a:rPr lang="en-US" sz="4400" dirty="0">
                <a:solidFill>
                  <a:schemeClr val="tx1"/>
                </a:solidFill>
                <a:latin typeface="+mj-lt"/>
                <a:ea typeface="+mj-ea"/>
                <a:cs typeface="+mj-cs"/>
              </a:rPr>
              <a:t>Azure Data Centers</a:t>
            </a:r>
          </a:p>
        </p:txBody>
      </p:sp>
      <p:grpSp>
        <p:nvGrpSpPr>
          <p:cNvPr id="127" name="Group 126"/>
          <p:cNvGrpSpPr/>
          <p:nvPr/>
        </p:nvGrpSpPr>
        <p:grpSpPr>
          <a:xfrm>
            <a:off x="11536" y="1494740"/>
            <a:ext cx="12180464" cy="5452972"/>
            <a:chOff x="4280" y="1458708"/>
            <a:chExt cx="12180464" cy="5452972"/>
          </a:xfrm>
        </p:grpSpPr>
        <p:pic>
          <p:nvPicPr>
            <p:cNvPr id="3" name="Picture 6" descr="\\server3\InternalBin\Resource DVD\DVD_ART36\Artwork_Imagery\Icons - Illustrations\Maps Globes\world map Transparent blue.png"/>
            <p:cNvPicPr>
              <a:picLocks noChangeAspect="1" noChangeArrowheads="1"/>
            </p:cNvPicPr>
            <p:nvPr/>
          </p:nvPicPr>
          <p:blipFill>
            <a:blip r:embed="rId3" cstate="print"/>
            <a:srcRect l="64535" r="-620"/>
            <a:stretch>
              <a:fillRect/>
            </a:stretch>
          </p:blipFill>
          <p:spPr bwMode="auto">
            <a:xfrm>
              <a:off x="7409646" y="2010072"/>
              <a:ext cx="4775098" cy="4901608"/>
            </a:xfrm>
            <a:prstGeom prst="rect">
              <a:avLst/>
            </a:prstGeom>
            <a:noFill/>
          </p:spPr>
        </p:pic>
        <p:pic>
          <p:nvPicPr>
            <p:cNvPr id="4" name="Picture 6" descr="\\server3\InternalBin\Resource DVD\DVD_ART36\Artwork_Imagery\Icons - Illustrations\Maps Globes\world map Transparent blue.png"/>
            <p:cNvPicPr>
              <a:picLocks noChangeAspect="1" noChangeArrowheads="1"/>
            </p:cNvPicPr>
            <p:nvPr/>
          </p:nvPicPr>
          <p:blipFill>
            <a:blip r:embed="rId3" cstate="print"/>
            <a:srcRect l="44968" r="35465"/>
            <a:stretch>
              <a:fillRect/>
            </a:stretch>
          </p:blipFill>
          <p:spPr bwMode="auto">
            <a:xfrm>
              <a:off x="4811009" y="2010072"/>
              <a:ext cx="2589023" cy="4901608"/>
            </a:xfrm>
            <a:prstGeom prst="rect">
              <a:avLst/>
            </a:prstGeom>
            <a:noFill/>
          </p:spPr>
        </p:pic>
        <p:pic>
          <p:nvPicPr>
            <p:cNvPr id="5" name="Picture 6" descr="\\server3\InternalBin\Resource DVD\DVD_ART36\Artwork_Imagery\Icons - Illustrations\Maps Globes\world map Transparent blue.png"/>
            <p:cNvPicPr>
              <a:picLocks noChangeAspect="1" noChangeArrowheads="1"/>
            </p:cNvPicPr>
            <p:nvPr/>
          </p:nvPicPr>
          <p:blipFill>
            <a:blip r:embed="rId3" cstate="print"/>
            <a:srcRect l="8430" r="55320"/>
            <a:stretch>
              <a:fillRect/>
            </a:stretch>
          </p:blipFill>
          <p:spPr bwMode="auto">
            <a:xfrm>
              <a:off x="4280" y="2000558"/>
              <a:ext cx="4795722" cy="4901608"/>
            </a:xfrm>
            <a:prstGeom prst="rect">
              <a:avLst/>
            </a:prstGeom>
            <a:noFill/>
          </p:spPr>
        </p:pic>
        <p:sp>
          <p:nvSpPr>
            <p:cNvPr id="6" name="TextBox 9"/>
            <p:cNvSpPr txBox="1">
              <a:spLocks noChangeArrowheads="1"/>
            </p:cNvSpPr>
            <p:nvPr/>
          </p:nvSpPr>
          <p:spPr bwMode="auto">
            <a:xfrm>
              <a:off x="122148" y="1458708"/>
              <a:ext cx="4677849" cy="405759"/>
            </a:xfrm>
            <a:prstGeom prst="rect">
              <a:avLst/>
            </a:prstGeom>
            <a:noFill/>
            <a:ln w="9525">
              <a:noFill/>
              <a:miter lim="800000"/>
              <a:headEnd/>
              <a:tailEnd/>
            </a:ln>
          </p:spPr>
          <p:txBody>
            <a:bodyPr wrap="square" lIns="91054" tIns="45531" rIns="91054" bIns="45531">
              <a:spAutoFit/>
            </a:bodyPr>
            <a:lstStyle/>
            <a:p>
              <a:pPr algn="ctr" defTabSz="1213798" eaLnBrk="0" hangingPunct="0"/>
              <a:r>
                <a:rPr lang="en-US" sz="1999" b="1" dirty="0">
                  <a:solidFill>
                    <a:srgbClr val="FFFFFF"/>
                  </a:solidFill>
                </a:rPr>
                <a:t>North America </a:t>
              </a:r>
            </a:p>
          </p:txBody>
        </p:sp>
        <p:sp>
          <p:nvSpPr>
            <p:cNvPr id="7" name="TextBox 8"/>
            <p:cNvSpPr txBox="1">
              <a:spLocks noChangeArrowheads="1"/>
            </p:cNvSpPr>
            <p:nvPr/>
          </p:nvSpPr>
          <p:spPr bwMode="auto">
            <a:xfrm>
              <a:off x="5625197" y="4328797"/>
              <a:ext cx="2047314" cy="468499"/>
            </a:xfrm>
            <a:prstGeom prst="rect">
              <a:avLst/>
            </a:prstGeom>
            <a:noFill/>
            <a:ln w="9525">
              <a:noFill/>
              <a:miter lim="800000"/>
              <a:headEnd/>
              <a:tailEnd/>
            </a:ln>
          </p:spPr>
          <p:txBody>
            <a:bodyPr wrap="square" lIns="91054" tIns="45531" rIns="91054" bIns="45531">
              <a:spAutoFit/>
            </a:bodyPr>
            <a:lstStyle/>
            <a:p>
              <a:pPr defTabSz="1213798" eaLnBrk="0" hangingPunct="0"/>
              <a:endParaRPr lang="en-US" sz="2399" b="1" dirty="0">
                <a:solidFill>
                  <a:srgbClr val="FFFFFF"/>
                </a:solidFill>
                <a:effectLst>
                  <a:outerShdw blurRad="38100" dist="38100" dir="2700000" algn="tl">
                    <a:srgbClr val="000000">
                      <a:alpha val="43137"/>
                    </a:srgbClr>
                  </a:outerShdw>
                </a:effectLst>
                <a:latin typeface="Segoe UI Light"/>
              </a:endParaRPr>
            </a:p>
          </p:txBody>
        </p:sp>
        <p:sp>
          <p:nvSpPr>
            <p:cNvPr id="8" name="TextBox 9"/>
            <p:cNvSpPr txBox="1">
              <a:spLocks noChangeArrowheads="1"/>
            </p:cNvSpPr>
            <p:nvPr/>
          </p:nvSpPr>
          <p:spPr bwMode="auto">
            <a:xfrm>
              <a:off x="4811103" y="1480048"/>
              <a:ext cx="2598543" cy="405759"/>
            </a:xfrm>
            <a:prstGeom prst="rect">
              <a:avLst/>
            </a:prstGeom>
            <a:noFill/>
            <a:ln w="9525">
              <a:noFill/>
              <a:miter lim="800000"/>
              <a:headEnd/>
              <a:tailEnd/>
            </a:ln>
          </p:spPr>
          <p:txBody>
            <a:bodyPr wrap="square" lIns="91054" tIns="45531" rIns="91054" bIns="45531">
              <a:spAutoFit/>
            </a:bodyPr>
            <a:lstStyle/>
            <a:p>
              <a:pPr algn="ctr" defTabSz="1213798" eaLnBrk="0" hangingPunct="0"/>
              <a:r>
                <a:rPr lang="en-US" sz="1999" b="1" dirty="0">
                  <a:solidFill>
                    <a:srgbClr val="FFFFFF"/>
                  </a:solidFill>
                </a:rPr>
                <a:t>Europe </a:t>
              </a:r>
            </a:p>
          </p:txBody>
        </p:sp>
        <p:sp>
          <p:nvSpPr>
            <p:cNvPr id="9" name="TextBox 9"/>
            <p:cNvSpPr txBox="1">
              <a:spLocks noChangeArrowheads="1"/>
            </p:cNvSpPr>
            <p:nvPr/>
          </p:nvSpPr>
          <p:spPr bwMode="auto">
            <a:xfrm>
              <a:off x="7409646" y="1497298"/>
              <a:ext cx="4775096" cy="405759"/>
            </a:xfrm>
            <a:prstGeom prst="rect">
              <a:avLst/>
            </a:prstGeom>
            <a:noFill/>
            <a:ln w="9525">
              <a:noFill/>
              <a:miter lim="800000"/>
              <a:headEnd/>
              <a:tailEnd/>
            </a:ln>
          </p:spPr>
          <p:txBody>
            <a:bodyPr wrap="square" lIns="91054" tIns="45531" rIns="91054" bIns="45531">
              <a:spAutoFit/>
            </a:bodyPr>
            <a:lstStyle/>
            <a:p>
              <a:pPr algn="ctr" defTabSz="1213798" eaLnBrk="0" hangingPunct="0"/>
              <a:r>
                <a:rPr lang="en-US" sz="1999" b="1" dirty="0">
                  <a:solidFill>
                    <a:srgbClr val="FFFFFF"/>
                  </a:solidFill>
                </a:rPr>
                <a:t>Asia Pacific </a:t>
              </a:r>
            </a:p>
          </p:txBody>
        </p:sp>
        <p:sp>
          <p:nvSpPr>
            <p:cNvPr id="10" name="TextBox 13"/>
            <p:cNvSpPr txBox="1">
              <a:spLocks noChangeArrowheads="1"/>
            </p:cNvSpPr>
            <p:nvPr/>
          </p:nvSpPr>
          <p:spPr bwMode="auto">
            <a:xfrm>
              <a:off x="1590643" y="4360017"/>
              <a:ext cx="994186" cy="257732"/>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077"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S Central US</a:t>
              </a:r>
            </a:p>
          </p:txBody>
        </p:sp>
        <p:grpSp>
          <p:nvGrpSpPr>
            <p:cNvPr id="11" name="Group 109"/>
            <p:cNvGrpSpPr/>
            <p:nvPr/>
          </p:nvGrpSpPr>
          <p:grpSpPr>
            <a:xfrm>
              <a:off x="1934602" y="4051068"/>
              <a:ext cx="382750" cy="275362"/>
              <a:chOff x="1933575" y="510402"/>
              <a:chExt cx="590550" cy="394473"/>
            </a:xfrm>
          </p:grpSpPr>
          <p:sp>
            <p:nvSpPr>
              <p:cNvPr id="12" name="Oval 1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3" name="Group 110"/>
              <p:cNvGrpSpPr/>
              <p:nvPr/>
            </p:nvGrpSpPr>
            <p:grpSpPr>
              <a:xfrm>
                <a:off x="2048154" y="510402"/>
                <a:ext cx="407419" cy="345058"/>
                <a:chOff x="-2293085" y="806266"/>
                <a:chExt cx="319677" cy="345058"/>
              </a:xfrm>
            </p:grpSpPr>
            <p:pic>
              <p:nvPicPr>
                <p:cNvPr id="1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6" name="Group 124"/>
            <p:cNvGrpSpPr/>
            <p:nvPr/>
          </p:nvGrpSpPr>
          <p:grpSpPr>
            <a:xfrm>
              <a:off x="5030160" y="3279657"/>
              <a:ext cx="371630" cy="293483"/>
              <a:chOff x="1933575" y="510402"/>
              <a:chExt cx="590550" cy="394473"/>
            </a:xfrm>
          </p:grpSpPr>
          <p:sp>
            <p:nvSpPr>
              <p:cNvPr id="17" name="Oval 1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8" name="Group 110"/>
              <p:cNvGrpSpPr/>
              <p:nvPr/>
            </p:nvGrpSpPr>
            <p:grpSpPr>
              <a:xfrm>
                <a:off x="2048154" y="510402"/>
                <a:ext cx="407419" cy="345058"/>
                <a:chOff x="-2293085" y="806266"/>
                <a:chExt cx="319677" cy="345058"/>
              </a:xfrm>
            </p:grpSpPr>
            <p:pic>
              <p:nvPicPr>
                <p:cNvPr id="1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21" name="TextBox 13"/>
            <p:cNvSpPr txBox="1">
              <a:spLocks noChangeArrowheads="1"/>
            </p:cNvSpPr>
            <p:nvPr/>
          </p:nvSpPr>
          <p:spPr bwMode="auto">
            <a:xfrm>
              <a:off x="6254644" y="3466637"/>
              <a:ext cx="893830"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W. Europe</a:t>
              </a:r>
            </a:p>
          </p:txBody>
        </p:sp>
        <p:cxnSp>
          <p:nvCxnSpPr>
            <p:cNvPr id="22" name="Straight Connector 21"/>
            <p:cNvCxnSpPr/>
            <p:nvPr/>
          </p:nvCxnSpPr>
          <p:spPr>
            <a:xfrm>
              <a:off x="5880587" y="3529857"/>
              <a:ext cx="374056" cy="690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13"/>
            <p:cNvSpPr txBox="1">
              <a:spLocks noChangeArrowheads="1"/>
            </p:cNvSpPr>
            <p:nvPr/>
          </p:nvSpPr>
          <p:spPr bwMode="auto">
            <a:xfrm>
              <a:off x="1168560" y="3143672"/>
              <a:ext cx="1051732"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N. Central US</a:t>
              </a:r>
            </a:p>
          </p:txBody>
        </p:sp>
        <p:sp>
          <p:nvSpPr>
            <p:cNvPr id="24" name="TextBox 13"/>
            <p:cNvSpPr txBox="1">
              <a:spLocks noChangeArrowheads="1"/>
            </p:cNvSpPr>
            <p:nvPr/>
          </p:nvSpPr>
          <p:spPr bwMode="auto">
            <a:xfrm>
              <a:off x="5765507" y="2808989"/>
              <a:ext cx="851609"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N. Europe</a:t>
              </a:r>
            </a:p>
          </p:txBody>
        </p:sp>
        <p:cxnSp>
          <p:nvCxnSpPr>
            <p:cNvPr id="25" name="Straight Connector 24"/>
            <p:cNvCxnSpPr/>
            <p:nvPr/>
          </p:nvCxnSpPr>
          <p:spPr>
            <a:xfrm flipV="1">
              <a:off x="5287975" y="2941268"/>
              <a:ext cx="477532" cy="41883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13"/>
            <p:cNvSpPr txBox="1">
              <a:spLocks noChangeArrowheads="1"/>
            </p:cNvSpPr>
            <p:nvPr/>
          </p:nvSpPr>
          <p:spPr bwMode="auto">
            <a:xfrm>
              <a:off x="9769715" y="4751454"/>
              <a:ext cx="794216"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S.E. Asia  </a:t>
              </a:r>
            </a:p>
          </p:txBody>
        </p:sp>
        <p:cxnSp>
          <p:nvCxnSpPr>
            <p:cNvPr id="27" name="Straight Connector 26"/>
            <p:cNvCxnSpPr/>
            <p:nvPr/>
          </p:nvCxnSpPr>
          <p:spPr>
            <a:xfrm>
              <a:off x="9147285" y="4885412"/>
              <a:ext cx="644967" cy="8159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13"/>
            <p:cNvSpPr txBox="1">
              <a:spLocks noChangeArrowheads="1"/>
            </p:cNvSpPr>
            <p:nvPr/>
          </p:nvSpPr>
          <p:spPr bwMode="auto">
            <a:xfrm>
              <a:off x="9866965" y="4284095"/>
              <a:ext cx="675391"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E. Asia</a:t>
              </a:r>
            </a:p>
          </p:txBody>
        </p:sp>
        <p:cxnSp>
          <p:nvCxnSpPr>
            <p:cNvPr id="29" name="Straight Connector 28"/>
            <p:cNvCxnSpPr/>
            <p:nvPr/>
          </p:nvCxnSpPr>
          <p:spPr>
            <a:xfrm flipV="1">
              <a:off x="9602509" y="4516872"/>
              <a:ext cx="320745" cy="465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129"/>
            <p:cNvGrpSpPr/>
            <p:nvPr/>
          </p:nvGrpSpPr>
          <p:grpSpPr>
            <a:xfrm>
              <a:off x="5468809" y="3357037"/>
              <a:ext cx="411778" cy="243324"/>
              <a:chOff x="1933575" y="510402"/>
              <a:chExt cx="590550" cy="394473"/>
            </a:xfrm>
          </p:grpSpPr>
          <p:sp>
            <p:nvSpPr>
              <p:cNvPr id="31" name="Oval 30"/>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32" name="Group 110"/>
              <p:cNvGrpSpPr/>
              <p:nvPr/>
            </p:nvGrpSpPr>
            <p:grpSpPr>
              <a:xfrm>
                <a:off x="2048154" y="510402"/>
                <a:ext cx="407419" cy="345058"/>
                <a:chOff x="-2293085" y="806266"/>
                <a:chExt cx="319677" cy="345058"/>
              </a:xfrm>
            </p:grpSpPr>
            <p:pic>
              <p:nvPicPr>
                <p:cNvPr id="33"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34"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41" name="TextBox 13"/>
            <p:cNvSpPr txBox="1">
              <a:spLocks noChangeArrowheads="1"/>
            </p:cNvSpPr>
            <p:nvPr/>
          </p:nvSpPr>
          <p:spPr bwMode="auto">
            <a:xfrm>
              <a:off x="3045240" y="3799560"/>
              <a:ext cx="911219"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East US</a:t>
              </a:r>
            </a:p>
          </p:txBody>
        </p:sp>
        <p:sp>
          <p:nvSpPr>
            <p:cNvPr id="42" name="TextBox 13"/>
            <p:cNvSpPr txBox="1">
              <a:spLocks noChangeArrowheads="1"/>
            </p:cNvSpPr>
            <p:nvPr/>
          </p:nvSpPr>
          <p:spPr bwMode="auto">
            <a:xfrm>
              <a:off x="551035" y="3781555"/>
              <a:ext cx="739648" cy="26118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West US</a:t>
              </a:r>
            </a:p>
          </p:txBody>
        </p:sp>
        <p:grpSp>
          <p:nvGrpSpPr>
            <p:cNvPr id="43" name="Group 117"/>
            <p:cNvGrpSpPr/>
            <p:nvPr/>
          </p:nvGrpSpPr>
          <p:grpSpPr>
            <a:xfrm>
              <a:off x="3404869" y="5461715"/>
              <a:ext cx="412327" cy="247143"/>
              <a:chOff x="1933575" y="510402"/>
              <a:chExt cx="590550" cy="394473"/>
            </a:xfrm>
          </p:grpSpPr>
          <p:sp>
            <p:nvSpPr>
              <p:cNvPr id="44" name="Oval 43"/>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45" name="Group 110"/>
              <p:cNvGrpSpPr/>
              <p:nvPr/>
            </p:nvGrpSpPr>
            <p:grpSpPr>
              <a:xfrm>
                <a:off x="2048154" y="510402"/>
                <a:ext cx="407419" cy="345058"/>
                <a:chOff x="-2293085" y="806266"/>
                <a:chExt cx="319677" cy="345058"/>
              </a:xfrm>
            </p:grpSpPr>
            <p:pic>
              <p:nvPicPr>
                <p:cNvPr id="46"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47"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48" name="TextBox 13"/>
            <p:cNvSpPr txBox="1">
              <a:spLocks noChangeArrowheads="1"/>
            </p:cNvSpPr>
            <p:nvPr/>
          </p:nvSpPr>
          <p:spPr bwMode="auto">
            <a:xfrm>
              <a:off x="3052782" y="5072839"/>
              <a:ext cx="942235" cy="26118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Brazil South</a:t>
              </a:r>
            </a:p>
          </p:txBody>
        </p:sp>
        <p:sp>
          <p:nvSpPr>
            <p:cNvPr id="49" name="TextBox 13"/>
            <p:cNvSpPr txBox="1">
              <a:spLocks noChangeArrowheads="1"/>
            </p:cNvSpPr>
            <p:nvPr/>
          </p:nvSpPr>
          <p:spPr bwMode="auto">
            <a:xfrm>
              <a:off x="9092575" y="3347199"/>
              <a:ext cx="1010350"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Japan West</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sp>
          <p:nvSpPr>
            <p:cNvPr id="50" name="TextBox 13"/>
            <p:cNvSpPr txBox="1">
              <a:spLocks noChangeArrowheads="1"/>
            </p:cNvSpPr>
            <p:nvPr/>
          </p:nvSpPr>
          <p:spPr bwMode="auto">
            <a:xfrm>
              <a:off x="10802308" y="3690439"/>
              <a:ext cx="950045"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Japan East</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51" name="Straight Connector 50"/>
            <p:cNvCxnSpPr>
              <a:endCxn id="78" idx="2"/>
            </p:cNvCxnSpPr>
            <p:nvPr/>
          </p:nvCxnSpPr>
          <p:spPr>
            <a:xfrm>
              <a:off x="3336407" y="5390264"/>
              <a:ext cx="68464" cy="24698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120" idx="1"/>
            </p:cNvCxnSpPr>
            <p:nvPr/>
          </p:nvCxnSpPr>
          <p:spPr>
            <a:xfrm>
              <a:off x="10535002" y="3744293"/>
              <a:ext cx="277253" cy="11168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9527861" y="3610953"/>
              <a:ext cx="284255" cy="43192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13"/>
            <p:cNvSpPr txBox="1">
              <a:spLocks noChangeArrowheads="1"/>
            </p:cNvSpPr>
            <p:nvPr/>
          </p:nvSpPr>
          <p:spPr bwMode="auto">
            <a:xfrm>
              <a:off x="8118879" y="3693857"/>
              <a:ext cx="1111316" cy="264531"/>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China North</a:t>
              </a:r>
            </a:p>
          </p:txBody>
        </p:sp>
        <p:cxnSp>
          <p:nvCxnSpPr>
            <p:cNvPr id="55" name="Straight Connector 54"/>
            <p:cNvCxnSpPr/>
            <p:nvPr/>
          </p:nvCxnSpPr>
          <p:spPr>
            <a:xfrm>
              <a:off x="8802121" y="3909169"/>
              <a:ext cx="252491" cy="22153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13"/>
            <p:cNvSpPr txBox="1">
              <a:spLocks noChangeArrowheads="1"/>
            </p:cNvSpPr>
            <p:nvPr/>
          </p:nvSpPr>
          <p:spPr bwMode="auto">
            <a:xfrm>
              <a:off x="7920639" y="4100148"/>
              <a:ext cx="954898" cy="264531"/>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China South</a:t>
              </a:r>
            </a:p>
          </p:txBody>
        </p:sp>
        <p:cxnSp>
          <p:nvCxnSpPr>
            <p:cNvPr id="57" name="Straight Connector 56"/>
            <p:cNvCxnSpPr/>
            <p:nvPr/>
          </p:nvCxnSpPr>
          <p:spPr>
            <a:xfrm flipV="1">
              <a:off x="8847251" y="4306485"/>
              <a:ext cx="271728" cy="2975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13"/>
            <p:cNvSpPr txBox="1">
              <a:spLocks noChangeArrowheads="1"/>
            </p:cNvSpPr>
            <p:nvPr/>
          </p:nvSpPr>
          <p:spPr bwMode="auto">
            <a:xfrm>
              <a:off x="10922642" y="5480915"/>
              <a:ext cx="1145532"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Australia East</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59" name="Straight Connector 58"/>
            <p:cNvCxnSpPr/>
            <p:nvPr/>
          </p:nvCxnSpPr>
          <p:spPr>
            <a:xfrm flipV="1">
              <a:off x="10647990" y="5613194"/>
              <a:ext cx="274653" cy="3591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13"/>
            <p:cNvSpPr txBox="1">
              <a:spLocks noChangeArrowheads="1"/>
            </p:cNvSpPr>
            <p:nvPr/>
          </p:nvSpPr>
          <p:spPr bwMode="auto">
            <a:xfrm>
              <a:off x="3040240" y="4092920"/>
              <a:ext cx="917120"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East US 2</a:t>
              </a:r>
            </a:p>
          </p:txBody>
        </p:sp>
        <p:grpSp>
          <p:nvGrpSpPr>
            <p:cNvPr id="61" name="Group 109"/>
            <p:cNvGrpSpPr/>
            <p:nvPr/>
          </p:nvGrpSpPr>
          <p:grpSpPr>
            <a:xfrm>
              <a:off x="2307873" y="3649562"/>
              <a:ext cx="382750" cy="275362"/>
              <a:chOff x="1933575" y="510402"/>
              <a:chExt cx="590550" cy="394473"/>
            </a:xfrm>
          </p:grpSpPr>
          <p:sp>
            <p:nvSpPr>
              <p:cNvPr id="62" name="Oval 6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63" name="Group 110"/>
              <p:cNvGrpSpPr/>
              <p:nvPr/>
            </p:nvGrpSpPr>
            <p:grpSpPr>
              <a:xfrm>
                <a:off x="2048154" y="510402"/>
                <a:ext cx="407419" cy="345058"/>
                <a:chOff x="-2293085" y="806266"/>
                <a:chExt cx="319677" cy="345058"/>
              </a:xfrm>
            </p:grpSpPr>
            <p:pic>
              <p:nvPicPr>
                <p:cNvPr id="6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6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66" name="Group 109"/>
            <p:cNvGrpSpPr/>
            <p:nvPr/>
          </p:nvGrpSpPr>
          <p:grpSpPr>
            <a:xfrm>
              <a:off x="2139582" y="3748814"/>
              <a:ext cx="382750" cy="275362"/>
              <a:chOff x="1933575" y="510402"/>
              <a:chExt cx="590550" cy="394473"/>
            </a:xfrm>
          </p:grpSpPr>
          <p:sp>
            <p:nvSpPr>
              <p:cNvPr id="67" name="Oval 6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68" name="Group 110"/>
              <p:cNvGrpSpPr/>
              <p:nvPr/>
            </p:nvGrpSpPr>
            <p:grpSpPr>
              <a:xfrm>
                <a:off x="2048154" y="510402"/>
                <a:ext cx="407419" cy="345058"/>
                <a:chOff x="-2293085" y="806266"/>
                <a:chExt cx="319677" cy="345058"/>
              </a:xfrm>
            </p:grpSpPr>
            <p:pic>
              <p:nvPicPr>
                <p:cNvPr id="6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7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71" name="Group 109"/>
            <p:cNvGrpSpPr/>
            <p:nvPr/>
          </p:nvGrpSpPr>
          <p:grpSpPr>
            <a:xfrm>
              <a:off x="2751535" y="3718228"/>
              <a:ext cx="382750" cy="275362"/>
              <a:chOff x="1933575" y="510402"/>
              <a:chExt cx="590550" cy="394473"/>
            </a:xfrm>
          </p:grpSpPr>
          <p:sp>
            <p:nvSpPr>
              <p:cNvPr id="72" name="Oval 7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73" name="Group 110"/>
              <p:cNvGrpSpPr/>
              <p:nvPr/>
            </p:nvGrpSpPr>
            <p:grpSpPr>
              <a:xfrm>
                <a:off x="2048154" y="510402"/>
                <a:ext cx="407419" cy="345058"/>
                <a:chOff x="-2293085" y="806266"/>
                <a:chExt cx="319677" cy="345058"/>
              </a:xfrm>
            </p:grpSpPr>
            <p:pic>
              <p:nvPicPr>
                <p:cNvPr id="7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7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76" name="Group 109"/>
            <p:cNvGrpSpPr/>
            <p:nvPr/>
          </p:nvGrpSpPr>
          <p:grpSpPr>
            <a:xfrm>
              <a:off x="2632612" y="3824297"/>
              <a:ext cx="382750" cy="275362"/>
              <a:chOff x="1933575" y="510402"/>
              <a:chExt cx="590550" cy="394473"/>
            </a:xfrm>
          </p:grpSpPr>
          <p:sp>
            <p:nvSpPr>
              <p:cNvPr id="77" name="Oval 7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78" name="Group 110"/>
              <p:cNvGrpSpPr/>
              <p:nvPr/>
            </p:nvGrpSpPr>
            <p:grpSpPr>
              <a:xfrm>
                <a:off x="2048154" y="510402"/>
                <a:ext cx="407419" cy="345058"/>
                <a:chOff x="-2293085" y="806266"/>
                <a:chExt cx="319677" cy="345058"/>
              </a:xfrm>
            </p:grpSpPr>
            <p:pic>
              <p:nvPicPr>
                <p:cNvPr id="7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8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81" name="Group 109"/>
            <p:cNvGrpSpPr/>
            <p:nvPr/>
          </p:nvGrpSpPr>
          <p:grpSpPr>
            <a:xfrm>
              <a:off x="1362251" y="3442867"/>
              <a:ext cx="1626455" cy="561923"/>
              <a:chOff x="1933575" y="99885"/>
              <a:chExt cx="2509479" cy="804990"/>
            </a:xfrm>
          </p:grpSpPr>
          <p:sp>
            <p:nvSpPr>
              <p:cNvPr id="82" name="Oval 8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83" name="Group 110"/>
              <p:cNvGrpSpPr/>
              <p:nvPr/>
            </p:nvGrpSpPr>
            <p:grpSpPr>
              <a:xfrm>
                <a:off x="2048154" y="99885"/>
                <a:ext cx="2326348" cy="755575"/>
                <a:chOff x="-2293085" y="395749"/>
                <a:chExt cx="1825344" cy="755575"/>
              </a:xfrm>
            </p:grpSpPr>
            <p:pic>
              <p:nvPicPr>
                <p:cNvPr id="8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8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pic>
              <p:nvPicPr>
                <p:cNvPr id="158" name="Picture 29" descr="Server"/>
                <p:cNvPicPr>
                  <a:picLocks noChangeAspect="1" noChangeArrowheads="1"/>
                </p:cNvPicPr>
                <p:nvPr/>
              </p:nvPicPr>
              <p:blipFill>
                <a:blip r:embed="rId4" cstate="print"/>
                <a:stretch>
                  <a:fillRect/>
                </a:stretch>
              </p:blipFill>
              <p:spPr bwMode="auto">
                <a:xfrm>
                  <a:off x="-1471895" y="442717"/>
                  <a:ext cx="170059" cy="336682"/>
                </a:xfrm>
                <a:prstGeom prst="rect">
                  <a:avLst/>
                </a:prstGeom>
                <a:noFill/>
                <a:ln>
                  <a:noFill/>
                </a:ln>
              </p:spPr>
            </p:pic>
            <p:pic>
              <p:nvPicPr>
                <p:cNvPr id="159"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1328463" y="550850"/>
                  <a:ext cx="176243" cy="236924"/>
                </a:xfrm>
                <a:prstGeom prst="rect">
                  <a:avLst/>
                </a:prstGeom>
                <a:noFill/>
                <a:ln>
                  <a:noFill/>
                </a:ln>
              </p:spPr>
            </p:pic>
            <p:pic>
              <p:nvPicPr>
                <p:cNvPr id="163" name="Picture 29" descr="Server"/>
                <p:cNvPicPr>
                  <a:picLocks noChangeAspect="1" noChangeArrowheads="1"/>
                </p:cNvPicPr>
                <p:nvPr/>
              </p:nvPicPr>
              <p:blipFill>
                <a:blip r:embed="rId4" cstate="print"/>
                <a:stretch>
                  <a:fillRect/>
                </a:stretch>
              </p:blipFill>
              <p:spPr bwMode="auto">
                <a:xfrm>
                  <a:off x="-787417" y="395749"/>
                  <a:ext cx="170058" cy="336682"/>
                </a:xfrm>
                <a:prstGeom prst="rect">
                  <a:avLst/>
                </a:prstGeom>
                <a:noFill/>
                <a:ln>
                  <a:noFill/>
                </a:ln>
              </p:spPr>
            </p:pic>
            <p:pic>
              <p:nvPicPr>
                <p:cNvPr id="164"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643984" y="503882"/>
                  <a:ext cx="176243" cy="236924"/>
                </a:xfrm>
                <a:prstGeom prst="rect">
                  <a:avLst/>
                </a:prstGeom>
                <a:noFill/>
                <a:ln>
                  <a:noFill/>
                </a:ln>
              </p:spPr>
            </p:pic>
          </p:grpSp>
          <p:sp>
            <p:nvSpPr>
              <p:cNvPr id="157" name="Oval 156"/>
              <p:cNvSpPr/>
              <p:nvPr/>
            </p:nvSpPr>
            <p:spPr bwMode="auto">
              <a:xfrm>
                <a:off x="2980156" y="31272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sp>
            <p:nvSpPr>
              <p:cNvPr id="165" name="Oval 164"/>
              <p:cNvSpPr/>
              <p:nvPr/>
            </p:nvSpPr>
            <p:spPr bwMode="auto">
              <a:xfrm>
                <a:off x="3852504" y="265756"/>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grpSp>
          <p:nvGrpSpPr>
            <p:cNvPr id="86" name="Group 109"/>
            <p:cNvGrpSpPr/>
            <p:nvPr/>
          </p:nvGrpSpPr>
          <p:grpSpPr>
            <a:xfrm>
              <a:off x="8820588" y="4633419"/>
              <a:ext cx="382750" cy="275362"/>
              <a:chOff x="1933575" y="510402"/>
              <a:chExt cx="590550" cy="394473"/>
            </a:xfrm>
          </p:grpSpPr>
          <p:sp>
            <p:nvSpPr>
              <p:cNvPr id="87" name="Oval 8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88" name="Group 110"/>
              <p:cNvGrpSpPr/>
              <p:nvPr/>
            </p:nvGrpSpPr>
            <p:grpSpPr>
              <a:xfrm>
                <a:off x="2048154" y="510402"/>
                <a:ext cx="407419" cy="345058"/>
                <a:chOff x="-2293085" y="806266"/>
                <a:chExt cx="319677" cy="345058"/>
              </a:xfrm>
            </p:grpSpPr>
            <p:pic>
              <p:nvPicPr>
                <p:cNvPr id="8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9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91" name="Group 109"/>
            <p:cNvGrpSpPr/>
            <p:nvPr/>
          </p:nvGrpSpPr>
          <p:grpSpPr>
            <a:xfrm>
              <a:off x="9203336" y="4325954"/>
              <a:ext cx="382750" cy="275362"/>
              <a:chOff x="1933575" y="510402"/>
              <a:chExt cx="590550" cy="394473"/>
            </a:xfrm>
          </p:grpSpPr>
          <p:sp>
            <p:nvSpPr>
              <p:cNvPr id="92" name="Oval 9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93" name="Group 110"/>
              <p:cNvGrpSpPr/>
              <p:nvPr/>
            </p:nvGrpSpPr>
            <p:grpSpPr>
              <a:xfrm>
                <a:off x="2048154" y="510402"/>
                <a:ext cx="407419" cy="345058"/>
                <a:chOff x="-2293085" y="806266"/>
                <a:chExt cx="319677" cy="345058"/>
              </a:xfrm>
            </p:grpSpPr>
            <p:pic>
              <p:nvPicPr>
                <p:cNvPr id="9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9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96" name="Group 109"/>
            <p:cNvGrpSpPr/>
            <p:nvPr/>
          </p:nvGrpSpPr>
          <p:grpSpPr>
            <a:xfrm>
              <a:off x="9118977" y="4110910"/>
              <a:ext cx="382750" cy="275362"/>
              <a:chOff x="1933575" y="510402"/>
              <a:chExt cx="590550" cy="394473"/>
            </a:xfrm>
          </p:grpSpPr>
          <p:sp>
            <p:nvSpPr>
              <p:cNvPr id="97" name="Oval 9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98" name="Group 110"/>
              <p:cNvGrpSpPr/>
              <p:nvPr/>
            </p:nvGrpSpPr>
            <p:grpSpPr>
              <a:xfrm>
                <a:off x="2048154" y="510402"/>
                <a:ext cx="407419" cy="345058"/>
                <a:chOff x="-2293085" y="806266"/>
                <a:chExt cx="319677" cy="345058"/>
              </a:xfrm>
            </p:grpSpPr>
            <p:pic>
              <p:nvPicPr>
                <p:cNvPr id="9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0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01" name="Group 109"/>
            <p:cNvGrpSpPr/>
            <p:nvPr/>
          </p:nvGrpSpPr>
          <p:grpSpPr>
            <a:xfrm>
              <a:off x="8998559" y="3991546"/>
              <a:ext cx="382750" cy="275362"/>
              <a:chOff x="1933575" y="510402"/>
              <a:chExt cx="590550" cy="394473"/>
            </a:xfrm>
          </p:grpSpPr>
          <p:sp>
            <p:nvSpPr>
              <p:cNvPr id="102" name="Oval 10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03" name="Group 110"/>
              <p:cNvGrpSpPr/>
              <p:nvPr/>
            </p:nvGrpSpPr>
            <p:grpSpPr>
              <a:xfrm>
                <a:off x="2048154" y="510402"/>
                <a:ext cx="407419" cy="345058"/>
                <a:chOff x="-2293085" y="806266"/>
                <a:chExt cx="319677" cy="345058"/>
              </a:xfrm>
            </p:grpSpPr>
            <p:pic>
              <p:nvPicPr>
                <p:cNvPr id="10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0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06" name="Group 109"/>
            <p:cNvGrpSpPr/>
            <p:nvPr/>
          </p:nvGrpSpPr>
          <p:grpSpPr>
            <a:xfrm>
              <a:off x="9737853" y="3925370"/>
              <a:ext cx="382750" cy="275362"/>
              <a:chOff x="1933575" y="510402"/>
              <a:chExt cx="590550" cy="394473"/>
            </a:xfrm>
          </p:grpSpPr>
          <p:sp>
            <p:nvSpPr>
              <p:cNvPr id="107" name="Oval 10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08" name="Group 110"/>
              <p:cNvGrpSpPr/>
              <p:nvPr/>
            </p:nvGrpSpPr>
            <p:grpSpPr>
              <a:xfrm>
                <a:off x="2048154" y="510402"/>
                <a:ext cx="407419" cy="345058"/>
                <a:chOff x="-2293085" y="806266"/>
                <a:chExt cx="319677" cy="345058"/>
              </a:xfrm>
            </p:grpSpPr>
            <p:pic>
              <p:nvPicPr>
                <p:cNvPr id="10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1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11" name="Group 110"/>
            <p:cNvGrpSpPr/>
            <p:nvPr/>
          </p:nvGrpSpPr>
          <p:grpSpPr>
            <a:xfrm>
              <a:off x="10152251" y="3548720"/>
              <a:ext cx="382750" cy="275362"/>
              <a:chOff x="1933575" y="510402"/>
              <a:chExt cx="590550" cy="394473"/>
            </a:xfrm>
          </p:grpSpPr>
          <p:sp>
            <p:nvSpPr>
              <p:cNvPr id="112" name="Oval 11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13" name="Group 110"/>
              <p:cNvGrpSpPr/>
              <p:nvPr/>
            </p:nvGrpSpPr>
            <p:grpSpPr>
              <a:xfrm>
                <a:off x="2048154" y="510402"/>
                <a:ext cx="407419" cy="345058"/>
                <a:chOff x="-2293085" y="806266"/>
                <a:chExt cx="319677" cy="345058"/>
              </a:xfrm>
            </p:grpSpPr>
            <p:pic>
              <p:nvPicPr>
                <p:cNvPr id="11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1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16" name="Group 109"/>
            <p:cNvGrpSpPr/>
            <p:nvPr/>
          </p:nvGrpSpPr>
          <p:grpSpPr>
            <a:xfrm>
              <a:off x="10265240" y="5776814"/>
              <a:ext cx="382750" cy="275362"/>
              <a:chOff x="1933575" y="510402"/>
              <a:chExt cx="590550" cy="394473"/>
            </a:xfrm>
          </p:grpSpPr>
          <p:sp>
            <p:nvSpPr>
              <p:cNvPr id="117" name="Oval 11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18" name="Group 110"/>
              <p:cNvGrpSpPr/>
              <p:nvPr/>
            </p:nvGrpSpPr>
            <p:grpSpPr>
              <a:xfrm>
                <a:off x="2048154" y="510402"/>
                <a:ext cx="407419" cy="345058"/>
                <a:chOff x="-2293085" y="806266"/>
                <a:chExt cx="319677" cy="345058"/>
              </a:xfrm>
            </p:grpSpPr>
            <p:pic>
              <p:nvPicPr>
                <p:cNvPr id="11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2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21" name="Group 109"/>
            <p:cNvGrpSpPr/>
            <p:nvPr/>
          </p:nvGrpSpPr>
          <p:grpSpPr>
            <a:xfrm>
              <a:off x="9937709" y="5977149"/>
              <a:ext cx="382750" cy="275362"/>
              <a:chOff x="1933575" y="510402"/>
              <a:chExt cx="590550" cy="394473"/>
            </a:xfrm>
          </p:grpSpPr>
          <p:sp>
            <p:nvSpPr>
              <p:cNvPr id="122" name="Oval 12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23" name="Group 110"/>
              <p:cNvGrpSpPr/>
              <p:nvPr/>
            </p:nvGrpSpPr>
            <p:grpSpPr>
              <a:xfrm>
                <a:off x="2048154" y="510402"/>
                <a:ext cx="407419" cy="345058"/>
                <a:chOff x="-2293085" y="806266"/>
                <a:chExt cx="319677" cy="345058"/>
              </a:xfrm>
            </p:grpSpPr>
            <p:pic>
              <p:nvPicPr>
                <p:cNvPr id="12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2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126" name="TextBox 13"/>
            <p:cNvSpPr txBox="1">
              <a:spLocks noChangeArrowheads="1"/>
            </p:cNvSpPr>
            <p:nvPr/>
          </p:nvSpPr>
          <p:spPr bwMode="auto">
            <a:xfrm>
              <a:off x="1166437" y="3453783"/>
              <a:ext cx="932196"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Central US</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sp>
          <p:nvSpPr>
            <p:cNvPr id="166" name="TextBox 13"/>
            <p:cNvSpPr txBox="1">
              <a:spLocks noChangeArrowheads="1"/>
            </p:cNvSpPr>
            <p:nvPr/>
          </p:nvSpPr>
          <p:spPr bwMode="auto">
            <a:xfrm>
              <a:off x="2929401" y="3251725"/>
              <a:ext cx="1065615"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East Canada</a:t>
              </a:r>
            </a:p>
          </p:txBody>
        </p:sp>
        <p:sp>
          <p:nvSpPr>
            <p:cNvPr id="167" name="TextBox 13"/>
            <p:cNvSpPr txBox="1">
              <a:spLocks noChangeArrowheads="1"/>
            </p:cNvSpPr>
            <p:nvPr/>
          </p:nvSpPr>
          <p:spPr bwMode="auto">
            <a:xfrm>
              <a:off x="2269612" y="2943275"/>
              <a:ext cx="1247485"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Central Canada</a:t>
              </a:r>
            </a:p>
          </p:txBody>
        </p:sp>
      </p:grpSp>
      <p:grpSp>
        <p:nvGrpSpPr>
          <p:cNvPr id="132" name="Group 131"/>
          <p:cNvGrpSpPr/>
          <p:nvPr/>
        </p:nvGrpSpPr>
        <p:grpSpPr>
          <a:xfrm>
            <a:off x="7725924" y="4311084"/>
            <a:ext cx="412327" cy="247143"/>
            <a:chOff x="4648125" y="5614115"/>
            <a:chExt cx="412327" cy="247143"/>
          </a:xfrm>
        </p:grpSpPr>
        <p:sp>
          <p:nvSpPr>
            <p:cNvPr id="129" name="Oval 128"/>
            <p:cNvSpPr/>
            <p:nvPr/>
          </p:nvSpPr>
          <p:spPr bwMode="auto">
            <a:xfrm>
              <a:off x="4648125" y="5718036"/>
              <a:ext cx="412327" cy="143222"/>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pic>
          <p:nvPicPr>
            <p:cNvPr id="13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4855759" y="5681863"/>
              <a:ext cx="156829" cy="148436"/>
            </a:xfrm>
            <a:prstGeom prst="rect">
              <a:avLst/>
            </a:prstGeom>
            <a:noFill/>
            <a:ln>
              <a:noFill/>
            </a:ln>
          </p:spPr>
        </p:pic>
        <p:pic>
          <p:nvPicPr>
            <p:cNvPr id="131" name="Picture 29" descr="Server"/>
            <p:cNvPicPr>
              <a:picLocks noChangeAspect="1" noChangeArrowheads="1"/>
            </p:cNvPicPr>
            <p:nvPr/>
          </p:nvPicPr>
          <p:blipFill>
            <a:blip r:embed="rId4" cstate="print"/>
            <a:stretch>
              <a:fillRect/>
            </a:stretch>
          </p:blipFill>
          <p:spPr bwMode="auto">
            <a:xfrm>
              <a:off x="4728125" y="5614115"/>
              <a:ext cx="151326" cy="210936"/>
            </a:xfrm>
            <a:prstGeom prst="rect">
              <a:avLst/>
            </a:prstGeom>
            <a:noFill/>
            <a:ln>
              <a:noFill/>
            </a:ln>
          </p:spPr>
        </p:pic>
      </p:grpSp>
      <p:grpSp>
        <p:nvGrpSpPr>
          <p:cNvPr id="138" name="Group 137"/>
          <p:cNvGrpSpPr/>
          <p:nvPr/>
        </p:nvGrpSpPr>
        <p:grpSpPr>
          <a:xfrm>
            <a:off x="8005078" y="4434655"/>
            <a:ext cx="412327" cy="247143"/>
            <a:chOff x="4648125" y="5614115"/>
            <a:chExt cx="412327" cy="247143"/>
          </a:xfrm>
        </p:grpSpPr>
        <p:sp>
          <p:nvSpPr>
            <p:cNvPr id="139" name="Oval 138"/>
            <p:cNvSpPr/>
            <p:nvPr/>
          </p:nvSpPr>
          <p:spPr bwMode="auto">
            <a:xfrm>
              <a:off x="4648125" y="5718036"/>
              <a:ext cx="412327" cy="143222"/>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pic>
          <p:nvPicPr>
            <p:cNvPr id="14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4855759" y="5681863"/>
              <a:ext cx="156829" cy="148436"/>
            </a:xfrm>
            <a:prstGeom prst="rect">
              <a:avLst/>
            </a:prstGeom>
            <a:noFill/>
            <a:ln>
              <a:noFill/>
            </a:ln>
          </p:spPr>
        </p:pic>
        <p:pic>
          <p:nvPicPr>
            <p:cNvPr id="141" name="Picture 29" descr="Server"/>
            <p:cNvPicPr>
              <a:picLocks noChangeAspect="1" noChangeArrowheads="1"/>
            </p:cNvPicPr>
            <p:nvPr/>
          </p:nvPicPr>
          <p:blipFill>
            <a:blip r:embed="rId4" cstate="print"/>
            <a:stretch>
              <a:fillRect/>
            </a:stretch>
          </p:blipFill>
          <p:spPr bwMode="auto">
            <a:xfrm>
              <a:off x="4728125" y="5614115"/>
              <a:ext cx="151326" cy="210936"/>
            </a:xfrm>
            <a:prstGeom prst="rect">
              <a:avLst/>
            </a:prstGeom>
            <a:noFill/>
            <a:ln>
              <a:noFill/>
            </a:ln>
          </p:spPr>
        </p:pic>
      </p:grpSp>
      <p:grpSp>
        <p:nvGrpSpPr>
          <p:cNvPr id="142" name="Group 141"/>
          <p:cNvGrpSpPr/>
          <p:nvPr/>
        </p:nvGrpSpPr>
        <p:grpSpPr>
          <a:xfrm>
            <a:off x="7696568" y="4607250"/>
            <a:ext cx="412327" cy="247143"/>
            <a:chOff x="4648125" y="5614115"/>
            <a:chExt cx="412327" cy="247143"/>
          </a:xfrm>
        </p:grpSpPr>
        <p:sp>
          <p:nvSpPr>
            <p:cNvPr id="143" name="Oval 142"/>
            <p:cNvSpPr/>
            <p:nvPr/>
          </p:nvSpPr>
          <p:spPr bwMode="auto">
            <a:xfrm>
              <a:off x="4648125" y="5718036"/>
              <a:ext cx="412327" cy="143222"/>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pic>
          <p:nvPicPr>
            <p:cNvPr id="144"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4855759" y="5681863"/>
              <a:ext cx="156829" cy="148436"/>
            </a:xfrm>
            <a:prstGeom prst="rect">
              <a:avLst/>
            </a:prstGeom>
            <a:noFill/>
            <a:ln>
              <a:noFill/>
            </a:ln>
          </p:spPr>
        </p:pic>
        <p:pic>
          <p:nvPicPr>
            <p:cNvPr id="145" name="Picture 29" descr="Server"/>
            <p:cNvPicPr>
              <a:picLocks noChangeAspect="1" noChangeArrowheads="1"/>
            </p:cNvPicPr>
            <p:nvPr/>
          </p:nvPicPr>
          <p:blipFill>
            <a:blip r:embed="rId4" cstate="print"/>
            <a:stretch>
              <a:fillRect/>
            </a:stretch>
          </p:blipFill>
          <p:spPr bwMode="auto">
            <a:xfrm>
              <a:off x="4728125" y="5614115"/>
              <a:ext cx="151326" cy="210936"/>
            </a:xfrm>
            <a:prstGeom prst="rect">
              <a:avLst/>
            </a:prstGeom>
            <a:noFill/>
            <a:ln>
              <a:noFill/>
            </a:ln>
          </p:spPr>
        </p:pic>
      </p:grpSp>
      <p:sp>
        <p:nvSpPr>
          <p:cNvPr id="146" name="TextBox 13"/>
          <p:cNvSpPr txBox="1">
            <a:spLocks noChangeArrowheads="1"/>
          </p:cNvSpPr>
          <p:nvPr/>
        </p:nvSpPr>
        <p:spPr bwMode="auto">
          <a:xfrm>
            <a:off x="6622348" y="4185057"/>
            <a:ext cx="1012741"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Central India</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147" name="Straight Connector 146"/>
          <p:cNvCxnSpPr>
            <a:stCxn id="146" idx="3"/>
          </p:cNvCxnSpPr>
          <p:nvPr/>
        </p:nvCxnSpPr>
        <p:spPr>
          <a:xfrm>
            <a:off x="7635089" y="4315671"/>
            <a:ext cx="105972" cy="137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TextBox 13"/>
          <p:cNvSpPr txBox="1">
            <a:spLocks noChangeArrowheads="1"/>
          </p:cNvSpPr>
          <p:nvPr/>
        </p:nvSpPr>
        <p:spPr bwMode="auto">
          <a:xfrm>
            <a:off x="7957249" y="5098199"/>
            <a:ext cx="897257"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South </a:t>
            </a:r>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India</a:t>
            </a:r>
          </a:p>
        </p:txBody>
      </p:sp>
      <p:cxnSp>
        <p:nvCxnSpPr>
          <p:cNvPr id="150" name="Straight Connector 149"/>
          <p:cNvCxnSpPr>
            <a:endCxn id="149" idx="0"/>
          </p:cNvCxnSpPr>
          <p:nvPr/>
        </p:nvCxnSpPr>
        <p:spPr>
          <a:xfrm>
            <a:off x="8312762" y="4665242"/>
            <a:ext cx="93116" cy="4329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TextBox 13"/>
          <p:cNvSpPr txBox="1">
            <a:spLocks noChangeArrowheads="1"/>
          </p:cNvSpPr>
          <p:nvPr/>
        </p:nvSpPr>
        <p:spPr bwMode="auto">
          <a:xfrm>
            <a:off x="6863748" y="4929711"/>
            <a:ext cx="851224"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West India</a:t>
            </a:r>
          </a:p>
        </p:txBody>
      </p:sp>
      <p:cxnSp>
        <p:nvCxnSpPr>
          <p:cNvPr id="153" name="Straight Connector 152"/>
          <p:cNvCxnSpPr>
            <a:endCxn id="143" idx="4"/>
          </p:cNvCxnSpPr>
          <p:nvPr/>
        </p:nvCxnSpPr>
        <p:spPr>
          <a:xfrm flipV="1">
            <a:off x="7717014" y="4854393"/>
            <a:ext cx="185718" cy="1804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TextBox 13"/>
          <p:cNvSpPr txBox="1">
            <a:spLocks noChangeArrowheads="1"/>
          </p:cNvSpPr>
          <p:nvPr/>
        </p:nvSpPr>
        <p:spPr bwMode="auto">
          <a:xfrm>
            <a:off x="8549640" y="6395315"/>
            <a:ext cx="1469586"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Australia Southeast</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156" name="Straight Connector 155"/>
          <p:cNvCxnSpPr>
            <a:stCxn id="155" idx="3"/>
          </p:cNvCxnSpPr>
          <p:nvPr/>
        </p:nvCxnSpPr>
        <p:spPr>
          <a:xfrm flipV="1">
            <a:off x="10019226" y="6261391"/>
            <a:ext cx="54935" cy="26453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810500"/>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187"/>
            <a:ext cx="9789098" cy="1793090"/>
          </a:xfrm>
        </p:spPr>
        <p:txBody>
          <a:bodyPr/>
          <a:lstStyle/>
          <a:p>
            <a:r>
              <a:rPr lang="en-GB" dirty="0" smtClean="0"/>
              <a:t>Tech Course @PTIT FY17</a:t>
            </a:r>
            <a:br>
              <a:rPr lang="en-GB" dirty="0" smtClean="0"/>
            </a:br>
            <a:r>
              <a:rPr lang="en-GB" dirty="0" smtClean="0"/>
              <a:t>Day 3 – Code plugin for WordPress</a:t>
            </a:r>
            <a:endParaRPr lang="en-GB" dirty="0"/>
          </a:p>
        </p:txBody>
      </p:sp>
      <p:sp>
        <p:nvSpPr>
          <p:cNvPr id="3" name="Text Placeholder 2"/>
          <p:cNvSpPr>
            <a:spLocks noGrp="1"/>
          </p:cNvSpPr>
          <p:nvPr>
            <p:ph type="body" sz="quarter" idx="12"/>
          </p:nvPr>
        </p:nvSpPr>
        <p:spPr/>
        <p:txBody>
          <a:bodyPr/>
          <a:lstStyle/>
          <a:p>
            <a:r>
              <a:rPr lang="en-GB" dirty="0" smtClean="0"/>
              <a:t>Du Van Nguyen</a:t>
            </a:r>
          </a:p>
          <a:p>
            <a:r>
              <a:rPr lang="en-US" dirty="0"/>
              <a:t>Technical Evangelist</a:t>
            </a:r>
            <a:endParaRPr lang="en-GB" dirty="0" smtClean="0"/>
          </a:p>
        </p:txBody>
      </p:sp>
    </p:spTree>
    <p:extLst>
      <p:ext uri="{BB962C8B-B14F-4D97-AF65-F5344CB8AC3E}">
        <p14:creationId xmlns:p14="http://schemas.microsoft.com/office/powerpoint/2010/main" val="798354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 </a:t>
            </a:r>
            <a:r>
              <a:rPr lang="en-US" dirty="0" err="1" smtClean="0"/>
              <a:t>là</a:t>
            </a:r>
            <a:r>
              <a:rPr lang="en-US" dirty="0" smtClean="0"/>
              <a:t> </a:t>
            </a:r>
            <a:r>
              <a:rPr lang="en-US" dirty="0" err="1" smtClean="0"/>
              <a:t>gì</a:t>
            </a:r>
            <a:r>
              <a:rPr lang="en-US" dirty="0" smtClean="0"/>
              <a:t>?</a:t>
            </a:r>
            <a:endParaRPr lang="en-US" dirty="0"/>
          </a:p>
        </p:txBody>
      </p:sp>
      <p:sp>
        <p:nvSpPr>
          <p:cNvPr id="4" name="Rectangle 3"/>
          <p:cNvSpPr/>
          <p:nvPr/>
        </p:nvSpPr>
        <p:spPr>
          <a:xfrm>
            <a:off x="968476" y="3403044"/>
            <a:ext cx="10461524" cy="1938992"/>
          </a:xfrm>
          <a:prstGeom prst="rect">
            <a:avLst/>
          </a:prstGeom>
        </p:spPr>
        <p:txBody>
          <a:bodyPr wrap="square" anchor="ctr">
            <a:spAutoFit/>
          </a:bodyPr>
          <a:lstStyle/>
          <a:p>
            <a:r>
              <a:rPr lang="en-US" sz="2400" dirty="0" err="1"/>
              <a:t>là</a:t>
            </a:r>
            <a:r>
              <a:rPr lang="en-US" sz="2400" dirty="0"/>
              <a:t> </a:t>
            </a:r>
            <a:r>
              <a:rPr lang="en-US" sz="2400" dirty="0" err="1"/>
              <a:t>một</a:t>
            </a:r>
            <a:r>
              <a:rPr lang="en-US" sz="2400" dirty="0"/>
              <a:t> </a:t>
            </a:r>
            <a:r>
              <a:rPr lang="en-US" sz="2400" dirty="0" err="1"/>
              <a:t>phần</a:t>
            </a:r>
            <a:r>
              <a:rPr lang="en-US" sz="2400" dirty="0"/>
              <a:t> </a:t>
            </a:r>
            <a:r>
              <a:rPr lang="en-US" sz="2400" dirty="0" err="1"/>
              <a:t>mềm</a:t>
            </a:r>
            <a:r>
              <a:rPr lang="en-US" sz="2400" dirty="0"/>
              <a:t>, hay </a:t>
            </a:r>
            <a:r>
              <a:rPr lang="en-US" sz="2400" dirty="0" err="1"/>
              <a:t>nói</a:t>
            </a:r>
            <a:r>
              <a:rPr lang="en-US" sz="2400" dirty="0"/>
              <a:t> </a:t>
            </a:r>
            <a:r>
              <a:rPr lang="en-US" sz="2400" dirty="0" err="1"/>
              <a:t>cách</a:t>
            </a:r>
            <a:r>
              <a:rPr lang="en-US" sz="2400" dirty="0"/>
              <a:t> </a:t>
            </a:r>
            <a:r>
              <a:rPr lang="en-US" sz="2400" dirty="0" err="1"/>
              <a:t>khác</a:t>
            </a:r>
            <a:r>
              <a:rPr lang="en-US" sz="2400" dirty="0"/>
              <a:t> </a:t>
            </a:r>
            <a:r>
              <a:rPr lang="en-US" sz="2400" dirty="0" err="1"/>
              <a:t>nó</a:t>
            </a:r>
            <a:r>
              <a:rPr lang="en-US" sz="2400" dirty="0"/>
              <a:t> </a:t>
            </a:r>
            <a:r>
              <a:rPr lang="en-US" sz="2400" dirty="0" err="1"/>
              <a:t>là</a:t>
            </a:r>
            <a:r>
              <a:rPr lang="en-US" sz="2400" dirty="0"/>
              <a:t> </a:t>
            </a:r>
            <a:r>
              <a:rPr lang="en-US" sz="2400" dirty="0" err="1"/>
              <a:t>một</a:t>
            </a:r>
            <a:r>
              <a:rPr lang="en-US" sz="2400" dirty="0"/>
              <a:t> hay </a:t>
            </a:r>
            <a:r>
              <a:rPr lang="en-US" sz="2400" dirty="0" err="1"/>
              <a:t>nhiều</a:t>
            </a:r>
            <a:r>
              <a:rPr lang="en-US" sz="2400" dirty="0"/>
              <a:t> </a:t>
            </a:r>
            <a:r>
              <a:rPr lang="en-US" sz="2400" dirty="0" err="1"/>
              <a:t>tập</a:t>
            </a:r>
            <a:r>
              <a:rPr lang="en-US" sz="2400" dirty="0"/>
              <a:t> tin PHP </a:t>
            </a:r>
            <a:r>
              <a:rPr lang="en-US" sz="2400" dirty="0" err="1"/>
              <a:t>có</a:t>
            </a:r>
            <a:r>
              <a:rPr lang="en-US" sz="2400" dirty="0"/>
              <a:t> </a:t>
            </a:r>
            <a:r>
              <a:rPr lang="en-US" sz="2400" dirty="0" err="1"/>
              <a:t>chứa</a:t>
            </a:r>
            <a:r>
              <a:rPr lang="en-US" sz="2400" dirty="0"/>
              <a:t> </a:t>
            </a:r>
            <a:r>
              <a:rPr lang="en-US" sz="2400" dirty="0" err="1"/>
              <a:t>nhiều</a:t>
            </a:r>
            <a:r>
              <a:rPr lang="en-US" sz="2400" dirty="0"/>
              <a:t> </a:t>
            </a:r>
            <a:r>
              <a:rPr lang="en-US" sz="2400" dirty="0" err="1"/>
              <a:t>dòng</a:t>
            </a:r>
            <a:r>
              <a:rPr lang="en-US" sz="2400" dirty="0"/>
              <a:t> </a:t>
            </a:r>
            <a:r>
              <a:rPr lang="en-US" sz="2400" dirty="0" err="1"/>
              <a:t>lệnh</a:t>
            </a:r>
            <a:r>
              <a:rPr lang="en-US" sz="2400" dirty="0"/>
              <a:t> </a:t>
            </a:r>
            <a:r>
              <a:rPr lang="en-US" sz="2400" dirty="0" err="1"/>
              <a:t>hoặc</a:t>
            </a:r>
            <a:r>
              <a:rPr lang="en-US" sz="2400" dirty="0"/>
              <a:t> </a:t>
            </a:r>
            <a:r>
              <a:rPr lang="en-US" sz="2400" dirty="0" err="1"/>
              <a:t>hàm</a:t>
            </a:r>
            <a:r>
              <a:rPr lang="en-US" sz="2400" dirty="0"/>
              <a:t> (function) do </a:t>
            </a:r>
            <a:r>
              <a:rPr lang="en-US" sz="2400" dirty="0" err="1"/>
              <a:t>người</a:t>
            </a:r>
            <a:r>
              <a:rPr lang="en-US" sz="2400" dirty="0"/>
              <a:t> </a:t>
            </a:r>
            <a:r>
              <a:rPr lang="en-US" sz="2400" dirty="0" err="1"/>
              <a:t>dùng</a:t>
            </a:r>
            <a:r>
              <a:rPr lang="en-US" sz="2400" dirty="0"/>
              <a:t> </a:t>
            </a:r>
            <a:r>
              <a:rPr lang="en-US" sz="2400" dirty="0" err="1"/>
              <a:t>viết</a:t>
            </a:r>
            <a:r>
              <a:rPr lang="en-US" sz="2400" dirty="0"/>
              <a:t> </a:t>
            </a:r>
            <a:r>
              <a:rPr lang="en-US" sz="2400" dirty="0" err="1"/>
              <a:t>ra.</a:t>
            </a:r>
            <a:r>
              <a:rPr lang="en-US" sz="2400" dirty="0"/>
              <a:t> </a:t>
            </a:r>
            <a:r>
              <a:rPr lang="en-US" sz="2400" dirty="0" err="1"/>
              <a:t>Và</a:t>
            </a:r>
            <a:r>
              <a:rPr lang="en-US" sz="2400" dirty="0"/>
              <a:t> </a:t>
            </a:r>
            <a:r>
              <a:rPr lang="en-US" sz="2400" dirty="0" err="1"/>
              <a:t>dĩ</a:t>
            </a:r>
            <a:r>
              <a:rPr lang="en-US" sz="2400" dirty="0"/>
              <a:t> </a:t>
            </a:r>
            <a:r>
              <a:rPr lang="en-US" sz="2400" dirty="0" err="1"/>
              <a:t>nhiên</a:t>
            </a:r>
            <a:r>
              <a:rPr lang="en-US" sz="2400" dirty="0"/>
              <a:t> </a:t>
            </a:r>
            <a:r>
              <a:rPr lang="en-US" sz="2400" dirty="0" err="1"/>
              <a:t>nếu</a:t>
            </a:r>
            <a:r>
              <a:rPr lang="en-US" sz="2400" dirty="0"/>
              <a:t> </a:t>
            </a:r>
            <a:r>
              <a:rPr lang="en-US" sz="2400" dirty="0" err="1"/>
              <a:t>đã</a:t>
            </a:r>
            <a:r>
              <a:rPr lang="en-US" sz="2400" dirty="0"/>
              <a:t> </a:t>
            </a:r>
            <a:r>
              <a:rPr lang="en-US" sz="2400" dirty="0" err="1"/>
              <a:t>là</a:t>
            </a:r>
            <a:r>
              <a:rPr lang="en-US" sz="2400" dirty="0"/>
              <a:t> </a:t>
            </a:r>
            <a:r>
              <a:rPr lang="en-US" sz="2400" dirty="0" err="1"/>
              <a:t>các</a:t>
            </a:r>
            <a:r>
              <a:rPr lang="en-US" sz="2400" dirty="0"/>
              <a:t> </a:t>
            </a:r>
            <a:r>
              <a:rPr lang="en-US" sz="2400" dirty="0" err="1"/>
              <a:t>tập</a:t>
            </a:r>
            <a:r>
              <a:rPr lang="en-US" sz="2400" dirty="0"/>
              <a:t> tin PHP </a:t>
            </a:r>
            <a:r>
              <a:rPr lang="en-US" sz="2400" dirty="0" err="1"/>
              <a:t>thì</a:t>
            </a:r>
            <a:r>
              <a:rPr lang="en-US" sz="2400" dirty="0"/>
              <a:t> plugin </a:t>
            </a:r>
            <a:r>
              <a:rPr lang="en-US" sz="2400" dirty="0" err="1"/>
              <a:t>sẽ</a:t>
            </a:r>
            <a:r>
              <a:rPr lang="en-US" sz="2400" dirty="0"/>
              <a:t> </a:t>
            </a:r>
            <a:r>
              <a:rPr lang="en-US" sz="2400" dirty="0" err="1"/>
              <a:t>phải</a:t>
            </a:r>
            <a:r>
              <a:rPr lang="en-US" sz="2400" dirty="0"/>
              <a:t> </a:t>
            </a:r>
            <a:r>
              <a:rPr lang="en-US" sz="2400" dirty="0" err="1"/>
              <a:t>được</a:t>
            </a:r>
            <a:r>
              <a:rPr lang="en-US" sz="2400" dirty="0"/>
              <a:t> </a:t>
            </a:r>
            <a:r>
              <a:rPr lang="en-US" sz="2400" dirty="0" err="1"/>
              <a:t>viết</a:t>
            </a:r>
            <a:r>
              <a:rPr lang="en-US" sz="2400" dirty="0"/>
              <a:t> </a:t>
            </a:r>
            <a:r>
              <a:rPr lang="en-US" sz="2400" dirty="0" err="1"/>
              <a:t>với</a:t>
            </a:r>
            <a:r>
              <a:rPr lang="en-US" sz="2400" dirty="0"/>
              <a:t> </a:t>
            </a:r>
            <a:r>
              <a:rPr lang="en-US" sz="2400" dirty="0" err="1"/>
              <a:t>ngôn</a:t>
            </a:r>
            <a:r>
              <a:rPr lang="en-US" sz="2400" dirty="0"/>
              <a:t> </a:t>
            </a:r>
            <a:r>
              <a:rPr lang="en-US" sz="2400" dirty="0" err="1"/>
              <a:t>ngữ</a:t>
            </a:r>
            <a:r>
              <a:rPr lang="en-US" sz="2400" dirty="0"/>
              <a:t> PHP, </a:t>
            </a:r>
            <a:r>
              <a:rPr lang="en-US" sz="2400" dirty="0" err="1"/>
              <a:t>trong</a:t>
            </a:r>
            <a:r>
              <a:rPr lang="en-US" sz="2400" dirty="0"/>
              <a:t> </a:t>
            </a:r>
            <a:r>
              <a:rPr lang="en-US" sz="2400" dirty="0" err="1"/>
              <a:t>đó</a:t>
            </a:r>
            <a:r>
              <a:rPr lang="en-US" sz="2400" dirty="0"/>
              <a:t> </a:t>
            </a:r>
            <a:r>
              <a:rPr lang="en-US" sz="2400" dirty="0" err="1"/>
              <a:t>ngoài</a:t>
            </a:r>
            <a:r>
              <a:rPr lang="en-US" sz="2400" dirty="0"/>
              <a:t> </a:t>
            </a:r>
            <a:r>
              <a:rPr lang="en-US" sz="2400" dirty="0" err="1"/>
              <a:t>các</a:t>
            </a:r>
            <a:r>
              <a:rPr lang="en-US" sz="2400" dirty="0"/>
              <a:t> </a:t>
            </a:r>
            <a:r>
              <a:rPr lang="en-US" sz="2400" dirty="0" err="1"/>
              <a:t>hàm</a:t>
            </a:r>
            <a:r>
              <a:rPr lang="en-US" sz="2400" dirty="0"/>
              <a:t> do </a:t>
            </a:r>
            <a:r>
              <a:rPr lang="en-US" sz="2400" dirty="0" err="1"/>
              <a:t>người</a:t>
            </a:r>
            <a:r>
              <a:rPr lang="en-US" sz="2400" dirty="0"/>
              <a:t> </a:t>
            </a:r>
            <a:r>
              <a:rPr lang="en-US" sz="2400" dirty="0" err="1"/>
              <a:t>dùng</a:t>
            </a:r>
            <a:r>
              <a:rPr lang="en-US" sz="2400" dirty="0"/>
              <a:t> </a:t>
            </a:r>
            <a:r>
              <a:rPr lang="en-US" sz="2400" dirty="0" err="1"/>
              <a:t>tạo</a:t>
            </a:r>
            <a:r>
              <a:rPr lang="en-US" sz="2400" dirty="0"/>
              <a:t> </a:t>
            </a:r>
            <a:r>
              <a:rPr lang="en-US" sz="2400" dirty="0" err="1"/>
              <a:t>ra</a:t>
            </a:r>
            <a:r>
              <a:rPr lang="en-US" sz="2400" dirty="0"/>
              <a:t> </a:t>
            </a:r>
            <a:r>
              <a:rPr lang="en-US" sz="2400" dirty="0" err="1"/>
              <a:t>thì</a:t>
            </a:r>
            <a:r>
              <a:rPr lang="en-US" sz="2400" dirty="0"/>
              <a:t> </a:t>
            </a:r>
            <a:r>
              <a:rPr lang="en-US" sz="2400" dirty="0" err="1"/>
              <a:t>còn</a:t>
            </a:r>
            <a:r>
              <a:rPr lang="en-US" sz="2400" dirty="0"/>
              <a:t> </a:t>
            </a:r>
            <a:r>
              <a:rPr lang="en-US" sz="2400" dirty="0" err="1"/>
              <a:t>các</a:t>
            </a:r>
            <a:r>
              <a:rPr lang="en-US" sz="2400" dirty="0"/>
              <a:t> </a:t>
            </a:r>
            <a:r>
              <a:rPr lang="en-US" sz="2400" dirty="0" err="1"/>
              <a:t>hàm</a:t>
            </a:r>
            <a:r>
              <a:rPr lang="en-US" sz="2400" dirty="0"/>
              <a:t> </a:t>
            </a:r>
            <a:r>
              <a:rPr lang="en-US" sz="2400" dirty="0" err="1"/>
              <a:t>kế</a:t>
            </a:r>
            <a:r>
              <a:rPr lang="en-US" sz="2400" dirty="0"/>
              <a:t> </a:t>
            </a:r>
            <a:r>
              <a:rPr lang="en-US" sz="2400" dirty="0" err="1"/>
              <a:t>thừa</a:t>
            </a:r>
            <a:r>
              <a:rPr lang="en-US" sz="2400" dirty="0"/>
              <a:t> </a:t>
            </a:r>
            <a:r>
              <a:rPr lang="en-US" sz="2400" dirty="0" err="1"/>
              <a:t>từ</a:t>
            </a:r>
            <a:r>
              <a:rPr lang="en-US" sz="2400" dirty="0"/>
              <a:t> </a:t>
            </a:r>
            <a:r>
              <a:rPr lang="en-US" sz="2400" dirty="0">
                <a:hlinkClick r:id="rId2"/>
              </a:rPr>
              <a:t>thư viện có sẵn của WordPress.</a:t>
            </a:r>
            <a:endParaRPr lang="en-US" sz="2400" dirty="0"/>
          </a:p>
        </p:txBody>
      </p:sp>
    </p:spTree>
    <p:extLst>
      <p:ext uri="{BB962C8B-B14F-4D97-AF65-F5344CB8AC3E}">
        <p14:creationId xmlns:p14="http://schemas.microsoft.com/office/powerpoint/2010/main" val="1814043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Kiến</a:t>
            </a:r>
            <a:r>
              <a:rPr lang="en-US" dirty="0" smtClean="0"/>
              <a:t> </a:t>
            </a:r>
            <a:r>
              <a:rPr lang="en-US" dirty="0" err="1" smtClean="0"/>
              <a:t>thức</a:t>
            </a:r>
            <a:r>
              <a:rPr lang="en-US" dirty="0" smtClean="0"/>
              <a:t> </a:t>
            </a:r>
            <a:r>
              <a:rPr lang="en-US" dirty="0" err="1" smtClean="0"/>
              <a:t>cần</a:t>
            </a:r>
            <a:r>
              <a:rPr lang="en-US" dirty="0" smtClean="0"/>
              <a:t> </a:t>
            </a:r>
            <a:r>
              <a:rPr lang="en-US" dirty="0" err="1" smtClean="0"/>
              <a:t>có</a:t>
            </a:r>
            <a:r>
              <a:rPr lang="en-US" dirty="0" smtClean="0"/>
              <a:t> </a:t>
            </a:r>
            <a:r>
              <a:rPr lang="en-US" dirty="0" err="1" smtClean="0"/>
              <a:t>để</a:t>
            </a:r>
            <a:r>
              <a:rPr lang="en-US" dirty="0" smtClean="0"/>
              <a:t> </a:t>
            </a:r>
            <a:r>
              <a:rPr lang="en-US" dirty="0" err="1" smtClean="0"/>
              <a:t>viết</a:t>
            </a:r>
            <a:r>
              <a:rPr lang="en-US" dirty="0" smtClean="0"/>
              <a:t> 1 plugin?</a:t>
            </a:r>
            <a:endParaRPr lang="en-US" dirty="0"/>
          </a:p>
        </p:txBody>
      </p:sp>
      <p:sp>
        <p:nvSpPr>
          <p:cNvPr id="4" name="Rectangle 3"/>
          <p:cNvSpPr/>
          <p:nvPr/>
        </p:nvSpPr>
        <p:spPr>
          <a:xfrm>
            <a:off x="968476" y="3772375"/>
            <a:ext cx="10461524" cy="1200329"/>
          </a:xfrm>
          <a:prstGeom prst="rect">
            <a:avLst/>
          </a:prstGeom>
        </p:spPr>
        <p:txBody>
          <a:bodyPr wrap="square" anchor="ctr">
            <a:spAutoFit/>
          </a:bodyPr>
          <a:lstStyle/>
          <a:p>
            <a:pPr marL="342900" indent="-342900">
              <a:buFontTx/>
              <a:buChar char="-"/>
            </a:pPr>
            <a:r>
              <a:rPr lang="en-US" sz="2400" dirty="0" smtClean="0"/>
              <a:t>HTML </a:t>
            </a:r>
            <a:r>
              <a:rPr lang="en-US" sz="2400" dirty="0" err="1" smtClean="0"/>
              <a:t>và</a:t>
            </a:r>
            <a:r>
              <a:rPr lang="en-US" sz="2400" dirty="0" smtClean="0"/>
              <a:t> CSS </a:t>
            </a:r>
            <a:r>
              <a:rPr lang="en-US" sz="2400" dirty="0" err="1" smtClean="0"/>
              <a:t>cơ</a:t>
            </a:r>
            <a:r>
              <a:rPr lang="en-US" sz="2400" dirty="0" smtClean="0"/>
              <a:t> </a:t>
            </a:r>
            <a:r>
              <a:rPr lang="en-US" sz="2400" dirty="0" err="1" smtClean="0"/>
              <a:t>bản</a:t>
            </a:r>
            <a:r>
              <a:rPr lang="en-US" sz="2400" dirty="0" smtClean="0"/>
              <a:t>.</a:t>
            </a:r>
          </a:p>
          <a:p>
            <a:pPr marL="342900" indent="-342900">
              <a:buFontTx/>
              <a:buChar char="-"/>
            </a:pPr>
            <a:r>
              <a:rPr lang="en-US" sz="2400" dirty="0" smtClean="0"/>
              <a:t>PHP </a:t>
            </a:r>
            <a:r>
              <a:rPr lang="en-US" sz="2400" dirty="0" err="1" smtClean="0"/>
              <a:t>cơ</a:t>
            </a:r>
            <a:r>
              <a:rPr lang="en-US" sz="2400" dirty="0" smtClean="0"/>
              <a:t> </a:t>
            </a:r>
            <a:r>
              <a:rPr lang="en-US" sz="2400" dirty="0" err="1" smtClean="0"/>
              <a:t>bản</a:t>
            </a:r>
            <a:r>
              <a:rPr lang="en-US" sz="2400" dirty="0" smtClean="0"/>
              <a:t>.</a:t>
            </a:r>
          </a:p>
          <a:p>
            <a:pPr marL="342900" indent="-342900">
              <a:buFontTx/>
              <a:buChar char="-"/>
            </a:pPr>
            <a:r>
              <a:rPr lang="en-US" sz="2400" dirty="0" err="1" smtClean="0"/>
              <a:t>Kiến</a:t>
            </a:r>
            <a:r>
              <a:rPr lang="en-US" sz="2400" dirty="0" smtClean="0"/>
              <a:t> </a:t>
            </a:r>
            <a:r>
              <a:rPr lang="en-US" sz="2400" dirty="0" err="1" smtClean="0"/>
              <a:t>thức</a:t>
            </a:r>
            <a:r>
              <a:rPr lang="en-US" sz="2400" dirty="0" smtClean="0"/>
              <a:t> </a:t>
            </a:r>
            <a:r>
              <a:rPr lang="en-US" sz="2400" dirty="0" err="1" smtClean="0"/>
              <a:t>về</a:t>
            </a:r>
            <a:r>
              <a:rPr lang="en-US" sz="2400" dirty="0" smtClean="0"/>
              <a:t> Action Hook </a:t>
            </a:r>
            <a:r>
              <a:rPr lang="en-US" sz="2400" dirty="0" err="1" smtClean="0"/>
              <a:t>và</a:t>
            </a:r>
            <a:r>
              <a:rPr lang="en-US" sz="2400" dirty="0" smtClean="0"/>
              <a:t> Filter Hook </a:t>
            </a:r>
            <a:r>
              <a:rPr lang="en-US" sz="2400" dirty="0" err="1" smtClean="0"/>
              <a:t>trong</a:t>
            </a:r>
            <a:r>
              <a:rPr lang="en-US" sz="2400" dirty="0" smtClean="0"/>
              <a:t> WordPress.</a:t>
            </a:r>
            <a:endParaRPr lang="en-US" sz="2400" dirty="0"/>
          </a:p>
        </p:txBody>
      </p:sp>
    </p:spTree>
    <p:extLst>
      <p:ext uri="{BB962C8B-B14F-4D97-AF65-F5344CB8AC3E}">
        <p14:creationId xmlns:p14="http://schemas.microsoft.com/office/powerpoint/2010/main" val="1520605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Cấu</a:t>
            </a:r>
            <a:r>
              <a:rPr lang="en-US" dirty="0" smtClean="0"/>
              <a:t> </a:t>
            </a:r>
            <a:r>
              <a:rPr lang="en-US" dirty="0" err="1" smtClean="0"/>
              <a:t>trúc</a:t>
            </a:r>
            <a:r>
              <a:rPr lang="en-US" dirty="0" smtClean="0"/>
              <a:t> </a:t>
            </a:r>
            <a:r>
              <a:rPr lang="en-US" dirty="0" err="1" smtClean="0"/>
              <a:t>của</a:t>
            </a:r>
            <a:r>
              <a:rPr lang="en-US" dirty="0" smtClean="0"/>
              <a:t> 1 plugin WordPress</a:t>
            </a:r>
            <a:endParaRPr lang="en-US" dirty="0"/>
          </a:p>
        </p:txBody>
      </p:sp>
      <p:sp>
        <p:nvSpPr>
          <p:cNvPr id="4" name="Rectangle 3"/>
          <p:cNvSpPr/>
          <p:nvPr/>
        </p:nvSpPr>
        <p:spPr>
          <a:xfrm>
            <a:off x="968476" y="3126046"/>
            <a:ext cx="10461524" cy="2492990"/>
          </a:xfrm>
          <a:prstGeom prst="rect">
            <a:avLst/>
          </a:prstGeom>
        </p:spPr>
        <p:txBody>
          <a:bodyPr wrap="square" anchor="ctr">
            <a:spAutoFit/>
          </a:bodyPr>
          <a:lstStyle/>
          <a:p>
            <a:pPr marL="342900" indent="-342900">
              <a:buFontTx/>
              <a:buChar char="-"/>
            </a:pPr>
            <a:r>
              <a:rPr lang="en-US" sz="2400" dirty="0" err="1" smtClean="0"/>
              <a:t>Rất</a:t>
            </a:r>
            <a:r>
              <a:rPr lang="en-US" sz="2400" dirty="0" smtClean="0"/>
              <a:t> </a:t>
            </a:r>
            <a:r>
              <a:rPr lang="en-US" sz="2400" dirty="0" err="1" smtClean="0"/>
              <a:t>đơn</a:t>
            </a:r>
            <a:r>
              <a:rPr lang="en-US" sz="2400" dirty="0" smtClean="0"/>
              <a:t> </a:t>
            </a:r>
            <a:r>
              <a:rPr lang="en-US" sz="2400" dirty="0" err="1" smtClean="0"/>
              <a:t>giản</a:t>
            </a:r>
            <a:r>
              <a:rPr lang="en-US" sz="2400" dirty="0" smtClean="0"/>
              <a:t>.</a:t>
            </a:r>
          </a:p>
          <a:p>
            <a:pPr marL="342900" indent="-342900">
              <a:buFontTx/>
              <a:buChar char="-"/>
            </a:pPr>
            <a:r>
              <a:rPr lang="en-US" sz="2400" dirty="0" err="1" smtClean="0"/>
              <a:t>Bạn</a:t>
            </a:r>
            <a:r>
              <a:rPr lang="en-US" sz="2400" dirty="0" smtClean="0"/>
              <a:t> </a:t>
            </a:r>
            <a:r>
              <a:rPr lang="en-US" sz="2400" dirty="0" err="1" smtClean="0"/>
              <a:t>chỉ</a:t>
            </a:r>
            <a:r>
              <a:rPr lang="en-US" sz="2400" dirty="0" smtClean="0"/>
              <a:t> </a:t>
            </a:r>
            <a:r>
              <a:rPr lang="en-US" sz="2400" dirty="0" err="1" smtClean="0"/>
              <a:t>cần</a:t>
            </a:r>
            <a:r>
              <a:rPr lang="en-US" sz="2400" dirty="0" smtClean="0"/>
              <a:t> </a:t>
            </a:r>
            <a:r>
              <a:rPr lang="en-US" sz="2400" dirty="0" err="1" smtClean="0"/>
              <a:t>tạo</a:t>
            </a:r>
            <a:r>
              <a:rPr lang="en-US" sz="2400" dirty="0" smtClean="0"/>
              <a:t> folder </a:t>
            </a:r>
            <a:r>
              <a:rPr lang="en-US" sz="2400" dirty="0" err="1" smtClean="0"/>
              <a:t>chứa</a:t>
            </a:r>
            <a:r>
              <a:rPr lang="en-US" sz="2400" dirty="0" smtClean="0"/>
              <a:t> </a:t>
            </a:r>
            <a:r>
              <a:rPr lang="en-US" sz="2400" dirty="0" err="1" smtClean="0"/>
              <a:t>các</a:t>
            </a:r>
            <a:r>
              <a:rPr lang="en-US" sz="2400" dirty="0" smtClean="0"/>
              <a:t> file </a:t>
            </a:r>
            <a:r>
              <a:rPr lang="en-US" sz="2400" dirty="0" err="1" smtClean="0"/>
              <a:t>nguồn</a:t>
            </a:r>
            <a:r>
              <a:rPr lang="en-US" sz="2400" dirty="0" smtClean="0"/>
              <a:t> </a:t>
            </a:r>
            <a:r>
              <a:rPr lang="en-US" sz="2400" dirty="0" err="1" smtClean="0"/>
              <a:t>của</a:t>
            </a:r>
            <a:r>
              <a:rPr lang="en-US" sz="2400" dirty="0" smtClean="0"/>
              <a:t> plugin, </a:t>
            </a:r>
            <a:r>
              <a:rPr lang="en-US" sz="2400" dirty="0" err="1" smtClean="0"/>
              <a:t>ví</a:t>
            </a:r>
            <a:r>
              <a:rPr lang="en-US" sz="2400" dirty="0" smtClean="0"/>
              <a:t> </a:t>
            </a:r>
            <a:r>
              <a:rPr lang="en-US" sz="2400" dirty="0" err="1" smtClean="0"/>
              <a:t>dụ</a:t>
            </a:r>
            <a:r>
              <a:rPr lang="en-US" sz="2400" dirty="0" smtClean="0"/>
              <a:t>: </a:t>
            </a:r>
            <a:r>
              <a:rPr lang="en-US" sz="2800" b="1" dirty="0" err="1" smtClean="0"/>
              <a:t>simple_plugin</a:t>
            </a:r>
            <a:endParaRPr lang="en-US" sz="2800" b="1" dirty="0" smtClean="0"/>
          </a:p>
          <a:p>
            <a:pPr marL="342900" indent="-342900">
              <a:buFontTx/>
              <a:buChar char="-"/>
            </a:pPr>
            <a:r>
              <a:rPr lang="en-US" sz="2400" dirty="0" err="1" smtClean="0"/>
              <a:t>Sau</a:t>
            </a:r>
            <a:r>
              <a:rPr lang="en-US" sz="2400" dirty="0" smtClean="0"/>
              <a:t> </a:t>
            </a:r>
            <a:r>
              <a:rPr lang="en-US" sz="2400" dirty="0" err="1" smtClean="0"/>
              <a:t>đó</a:t>
            </a:r>
            <a:r>
              <a:rPr lang="en-US" sz="2400" dirty="0" smtClean="0"/>
              <a:t>, </a:t>
            </a:r>
            <a:r>
              <a:rPr lang="en-US" sz="2400" dirty="0" err="1" smtClean="0"/>
              <a:t>bạn</a:t>
            </a:r>
            <a:r>
              <a:rPr lang="en-US" sz="2400" dirty="0" smtClean="0"/>
              <a:t> </a:t>
            </a:r>
            <a:r>
              <a:rPr lang="en-US" sz="2400" dirty="0" err="1" smtClean="0"/>
              <a:t>tạo</a:t>
            </a:r>
            <a:r>
              <a:rPr lang="en-US" sz="2400" dirty="0"/>
              <a:t> </a:t>
            </a:r>
            <a:r>
              <a:rPr lang="en-US" sz="2400" dirty="0" smtClean="0"/>
              <a:t>file </a:t>
            </a:r>
            <a:r>
              <a:rPr lang="en-US" sz="2400" dirty="0" err="1" smtClean="0"/>
              <a:t>php</a:t>
            </a:r>
            <a:r>
              <a:rPr lang="en-US" sz="2400" dirty="0" smtClean="0"/>
              <a:t> </a:t>
            </a:r>
            <a:r>
              <a:rPr lang="en-US" sz="2400" dirty="0" err="1" smtClean="0"/>
              <a:t>có</a:t>
            </a:r>
            <a:r>
              <a:rPr lang="en-US" sz="2400" dirty="0" smtClean="0"/>
              <a:t> </a:t>
            </a:r>
            <a:r>
              <a:rPr lang="en-US" sz="2400" dirty="0" err="1" smtClean="0"/>
              <a:t>tên</a:t>
            </a:r>
            <a:r>
              <a:rPr lang="en-US" sz="2400" dirty="0" smtClean="0"/>
              <a:t> </a:t>
            </a:r>
            <a:r>
              <a:rPr lang="en-US" sz="2400" dirty="0" err="1" smtClean="0"/>
              <a:t>trùng</a:t>
            </a:r>
            <a:r>
              <a:rPr lang="en-US" sz="2400" dirty="0" smtClean="0"/>
              <a:t> </a:t>
            </a:r>
            <a:r>
              <a:rPr lang="en-US" sz="2400" dirty="0" err="1" smtClean="0"/>
              <a:t>với</a:t>
            </a:r>
            <a:r>
              <a:rPr lang="en-US" sz="2400" dirty="0" smtClean="0"/>
              <a:t> </a:t>
            </a:r>
            <a:r>
              <a:rPr lang="en-US" sz="2400" dirty="0" err="1" smtClean="0"/>
              <a:t>tên</a:t>
            </a:r>
            <a:r>
              <a:rPr lang="en-US" sz="2400" dirty="0" smtClean="0"/>
              <a:t> folder </a:t>
            </a:r>
            <a:r>
              <a:rPr lang="en-US" sz="2400" dirty="0" err="1" smtClean="0"/>
              <a:t>nguồn</a:t>
            </a:r>
            <a:r>
              <a:rPr lang="en-US" sz="2400" dirty="0" smtClean="0"/>
              <a:t>, </a:t>
            </a:r>
            <a:r>
              <a:rPr lang="en-US" sz="2400" dirty="0" err="1" smtClean="0"/>
              <a:t>ở</a:t>
            </a:r>
            <a:r>
              <a:rPr lang="en-US" sz="2400" dirty="0" smtClean="0"/>
              <a:t> </a:t>
            </a:r>
            <a:r>
              <a:rPr lang="en-US" sz="2400" dirty="0" err="1" smtClean="0"/>
              <a:t>đây</a:t>
            </a:r>
            <a:r>
              <a:rPr lang="en-US" sz="2400" dirty="0" smtClean="0"/>
              <a:t> </a:t>
            </a:r>
            <a:r>
              <a:rPr lang="en-US" sz="2400" dirty="0" err="1" smtClean="0"/>
              <a:t>là</a:t>
            </a:r>
            <a:r>
              <a:rPr lang="en-US" sz="2400" dirty="0" smtClean="0"/>
              <a:t>: </a:t>
            </a:r>
            <a:r>
              <a:rPr lang="en-US" sz="2800" b="1" dirty="0" err="1" smtClean="0"/>
              <a:t>simple_plugin.php</a:t>
            </a:r>
            <a:endParaRPr lang="en-US" sz="2800" b="1" dirty="0"/>
          </a:p>
          <a:p>
            <a:pPr marL="342900" indent="-342900">
              <a:buFontTx/>
              <a:buChar char="-"/>
            </a:pPr>
            <a:r>
              <a:rPr lang="en-US" sz="2400" dirty="0" err="1" smtClean="0"/>
              <a:t>Ngoài</a:t>
            </a:r>
            <a:r>
              <a:rPr lang="en-US" sz="2400" dirty="0" smtClean="0"/>
              <a:t> </a:t>
            </a:r>
            <a:r>
              <a:rPr lang="en-US" sz="2400" dirty="0" err="1" smtClean="0"/>
              <a:t>ra</a:t>
            </a:r>
            <a:r>
              <a:rPr lang="en-US" sz="2400" dirty="0" smtClean="0"/>
              <a:t>, </a:t>
            </a:r>
            <a:r>
              <a:rPr lang="en-US" sz="2400" dirty="0" err="1" smtClean="0"/>
              <a:t>để</a:t>
            </a:r>
            <a:r>
              <a:rPr lang="en-US" sz="2400" dirty="0" smtClean="0"/>
              <a:t> submit </a:t>
            </a:r>
            <a:r>
              <a:rPr lang="en-US" sz="2400" dirty="0" err="1" smtClean="0"/>
              <a:t>lên</a:t>
            </a:r>
            <a:r>
              <a:rPr lang="en-US" sz="2400" dirty="0" smtClean="0"/>
              <a:t> Store plugin </a:t>
            </a:r>
            <a:r>
              <a:rPr lang="en-US" sz="2400" dirty="0" err="1" smtClean="0"/>
              <a:t>của</a:t>
            </a:r>
            <a:r>
              <a:rPr lang="en-US" sz="2400" dirty="0" smtClean="0"/>
              <a:t> WordPress, </a:t>
            </a:r>
            <a:r>
              <a:rPr lang="en-US" sz="2400" dirty="0" err="1" smtClean="0"/>
              <a:t>bạn</a:t>
            </a:r>
            <a:r>
              <a:rPr lang="en-US" sz="2400" dirty="0" smtClean="0"/>
              <a:t> </a:t>
            </a:r>
            <a:r>
              <a:rPr lang="en-US" sz="2400" dirty="0" err="1" smtClean="0"/>
              <a:t>cần</a:t>
            </a:r>
            <a:r>
              <a:rPr lang="en-US" sz="2400" dirty="0" smtClean="0"/>
              <a:t> </a:t>
            </a:r>
            <a:r>
              <a:rPr lang="en-US" sz="2400" dirty="0" err="1" smtClean="0"/>
              <a:t>bổ</a:t>
            </a:r>
            <a:r>
              <a:rPr lang="en-US" sz="2400" dirty="0" smtClean="0"/>
              <a:t> sung </a:t>
            </a:r>
            <a:r>
              <a:rPr lang="en-US" sz="2400" dirty="0" err="1" smtClean="0"/>
              <a:t>các</a:t>
            </a:r>
            <a:r>
              <a:rPr lang="en-US" sz="2400" dirty="0" smtClean="0"/>
              <a:t> </a:t>
            </a:r>
            <a:r>
              <a:rPr lang="en-US" sz="2400" dirty="0" err="1" smtClean="0"/>
              <a:t>tập</a:t>
            </a:r>
            <a:r>
              <a:rPr lang="en-US" sz="2400" dirty="0" smtClean="0"/>
              <a:t> tin </a:t>
            </a:r>
            <a:r>
              <a:rPr lang="en-US" sz="2400" dirty="0" err="1" smtClean="0"/>
              <a:t>ngoại</a:t>
            </a:r>
            <a:r>
              <a:rPr lang="en-US" sz="2400" dirty="0" smtClean="0"/>
              <a:t> </a:t>
            </a:r>
            <a:r>
              <a:rPr lang="en-US" sz="2400" dirty="0" err="1" smtClean="0"/>
              <a:t>khác</a:t>
            </a:r>
            <a:r>
              <a:rPr lang="en-US" sz="2400" dirty="0" smtClean="0"/>
              <a:t> </a:t>
            </a:r>
            <a:r>
              <a:rPr lang="en-US" sz="2400" dirty="0" err="1" smtClean="0"/>
              <a:t>như</a:t>
            </a:r>
            <a:r>
              <a:rPr lang="en-US" sz="2400" dirty="0" smtClean="0"/>
              <a:t> </a:t>
            </a:r>
            <a:r>
              <a:rPr lang="en-US" sz="2800" b="1" dirty="0" err="1" smtClean="0"/>
              <a:t>css</a:t>
            </a:r>
            <a:r>
              <a:rPr lang="en-US" sz="2800" b="1" dirty="0" smtClean="0"/>
              <a:t>, </a:t>
            </a:r>
            <a:r>
              <a:rPr lang="en-US" sz="2800" b="1" dirty="0" err="1" smtClean="0"/>
              <a:t>js</a:t>
            </a:r>
            <a:r>
              <a:rPr lang="en-US" sz="2800" dirty="0" smtClean="0"/>
              <a:t>, </a:t>
            </a:r>
            <a:r>
              <a:rPr lang="en-US" sz="2400" dirty="0" err="1" smtClean="0"/>
              <a:t>và</a:t>
            </a:r>
            <a:r>
              <a:rPr lang="en-US" sz="2400" dirty="0" smtClean="0"/>
              <a:t> </a:t>
            </a:r>
            <a:r>
              <a:rPr lang="en-US" sz="2800" b="1" dirty="0" err="1" smtClean="0"/>
              <a:t>readme.txt</a:t>
            </a:r>
            <a:r>
              <a:rPr lang="en-US" sz="2800" b="1" dirty="0" smtClean="0"/>
              <a:t>.</a:t>
            </a:r>
            <a:endParaRPr lang="en-US" sz="2800" b="1" dirty="0"/>
          </a:p>
        </p:txBody>
      </p:sp>
    </p:spTree>
    <p:extLst>
      <p:ext uri="{BB962C8B-B14F-4D97-AF65-F5344CB8AC3E}">
        <p14:creationId xmlns:p14="http://schemas.microsoft.com/office/powerpoint/2010/main" val="950195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8872"/>
            <a:ext cx="11106686" cy="999313"/>
          </a:xfrm>
        </p:spPr>
        <p:txBody>
          <a:bodyPr/>
          <a:lstStyle/>
          <a:p>
            <a:r>
              <a:rPr lang="en-US" b="1" dirty="0"/>
              <a:t>Hook </a:t>
            </a:r>
            <a:r>
              <a:rPr lang="en-US" b="1" dirty="0" err="1"/>
              <a:t>là</a:t>
            </a:r>
            <a:r>
              <a:rPr lang="en-US" b="1" dirty="0"/>
              <a:t> </a:t>
            </a:r>
            <a:r>
              <a:rPr lang="en-US" b="1" dirty="0" err="1" smtClean="0"/>
              <a:t>gì</a:t>
            </a:r>
            <a:r>
              <a:rPr lang="en-US" b="1" dirty="0" smtClean="0"/>
              <a:t>?</a:t>
            </a:r>
            <a:endParaRPr lang="en-US" dirty="0"/>
          </a:p>
        </p:txBody>
      </p:sp>
      <p:sp>
        <p:nvSpPr>
          <p:cNvPr id="4" name="Rectangle 3"/>
          <p:cNvSpPr/>
          <p:nvPr/>
        </p:nvSpPr>
        <p:spPr>
          <a:xfrm>
            <a:off x="968476" y="3957041"/>
            <a:ext cx="10461524" cy="830997"/>
          </a:xfrm>
          <a:prstGeom prst="rect">
            <a:avLst/>
          </a:prstGeom>
        </p:spPr>
        <p:txBody>
          <a:bodyPr wrap="square" anchor="ctr">
            <a:spAutoFit/>
          </a:bodyPr>
          <a:lstStyle/>
          <a:p>
            <a:r>
              <a:rPr lang="en-US" sz="2400" dirty="0" smtClean="0"/>
              <a:t>- </a:t>
            </a:r>
            <a:r>
              <a:rPr lang="en-US" sz="2400" dirty="0" err="1" smtClean="0"/>
              <a:t>Là</a:t>
            </a:r>
            <a:r>
              <a:rPr lang="en-US" sz="2400" dirty="0" smtClean="0"/>
              <a:t> </a:t>
            </a:r>
            <a:r>
              <a:rPr lang="en-US" sz="2400" dirty="0" err="1" smtClean="0"/>
              <a:t>một</a:t>
            </a:r>
            <a:r>
              <a:rPr lang="en-US" sz="2400" dirty="0" smtClean="0"/>
              <a:t> </a:t>
            </a:r>
            <a:r>
              <a:rPr lang="en-US" sz="2400" dirty="0" err="1" smtClean="0"/>
              <a:t>khái</a:t>
            </a:r>
            <a:r>
              <a:rPr lang="en-US" sz="2400" dirty="0" smtClean="0"/>
              <a:t> </a:t>
            </a:r>
            <a:r>
              <a:rPr lang="en-US" sz="2400" dirty="0" err="1" smtClean="0"/>
              <a:t>niệm</a:t>
            </a:r>
            <a:r>
              <a:rPr lang="en-US" sz="2400" dirty="0" smtClean="0"/>
              <a:t> do WordPress </a:t>
            </a:r>
            <a:r>
              <a:rPr lang="en-US" sz="2400" dirty="0" err="1" smtClean="0"/>
              <a:t>đưa</a:t>
            </a:r>
            <a:r>
              <a:rPr lang="en-US" sz="2400" dirty="0" smtClean="0"/>
              <a:t> </a:t>
            </a:r>
            <a:r>
              <a:rPr lang="en-US" sz="2400" dirty="0" err="1" smtClean="0"/>
              <a:t>ra</a:t>
            </a:r>
            <a:r>
              <a:rPr lang="en-US" sz="2400" dirty="0" smtClean="0"/>
              <a:t>, </a:t>
            </a:r>
            <a:r>
              <a:rPr lang="en-US" sz="2400" dirty="0" err="1" smtClean="0"/>
              <a:t>cho</a:t>
            </a:r>
            <a:r>
              <a:rPr lang="en-US" sz="2400" dirty="0" smtClean="0"/>
              <a:t> </a:t>
            </a:r>
            <a:r>
              <a:rPr lang="en-US" sz="2400" dirty="0" err="1" smtClean="0"/>
              <a:t>phép</a:t>
            </a:r>
            <a:r>
              <a:rPr lang="en-US" sz="2400" dirty="0" smtClean="0"/>
              <a:t> </a:t>
            </a:r>
            <a:r>
              <a:rPr lang="en-US" sz="2400" dirty="0" err="1" smtClean="0"/>
              <a:t>các</a:t>
            </a:r>
            <a:r>
              <a:rPr lang="en-US" sz="2400" dirty="0" smtClean="0"/>
              <a:t> </a:t>
            </a:r>
            <a:r>
              <a:rPr lang="en-US" sz="2400" dirty="0" err="1" smtClean="0"/>
              <a:t>bạn</a:t>
            </a:r>
            <a:r>
              <a:rPr lang="en-US" sz="2400" dirty="0" smtClean="0"/>
              <a:t> </a:t>
            </a:r>
            <a:r>
              <a:rPr lang="en-US" sz="2400" dirty="0" err="1" smtClean="0"/>
              <a:t>thực</a:t>
            </a:r>
            <a:r>
              <a:rPr lang="en-US" sz="2400" dirty="0" smtClean="0"/>
              <a:t> </a:t>
            </a:r>
            <a:r>
              <a:rPr lang="en-US" sz="2400" dirty="0" err="1" smtClean="0"/>
              <a:t>thi</a:t>
            </a:r>
            <a:r>
              <a:rPr lang="en-US" sz="2400" dirty="0" smtClean="0"/>
              <a:t> </a:t>
            </a:r>
            <a:r>
              <a:rPr lang="en-US" sz="2400" dirty="0" err="1" smtClean="0"/>
              <a:t>một</a:t>
            </a:r>
            <a:r>
              <a:rPr lang="en-US" sz="2400" dirty="0" smtClean="0"/>
              <a:t> </a:t>
            </a:r>
            <a:r>
              <a:rPr lang="en-US" sz="2400" dirty="0" err="1" smtClean="0"/>
              <a:t>hàm</a:t>
            </a:r>
            <a:r>
              <a:rPr lang="en-US" sz="2400" dirty="0" smtClean="0"/>
              <a:t> </a:t>
            </a:r>
            <a:r>
              <a:rPr lang="en-US" sz="2400" dirty="0" err="1" smtClean="0"/>
              <a:t>nào</a:t>
            </a:r>
            <a:r>
              <a:rPr lang="en-US" sz="2400" dirty="0" smtClean="0"/>
              <a:t> </a:t>
            </a:r>
            <a:r>
              <a:rPr lang="en-US" sz="2400" dirty="0" err="1" smtClean="0"/>
              <a:t>đó</a:t>
            </a:r>
            <a:r>
              <a:rPr lang="en-US" sz="2400" dirty="0" smtClean="0"/>
              <a:t> </a:t>
            </a:r>
            <a:r>
              <a:rPr lang="en-US" sz="2400" dirty="0" err="1" smtClean="0"/>
              <a:t>vào</a:t>
            </a:r>
            <a:r>
              <a:rPr lang="en-US" sz="2400" dirty="0" smtClean="0"/>
              <a:t> </a:t>
            </a:r>
            <a:r>
              <a:rPr lang="en-US" sz="2400" dirty="0" err="1" smtClean="0"/>
              <a:t>một</a:t>
            </a:r>
            <a:r>
              <a:rPr lang="en-US" sz="2400" dirty="0" smtClean="0"/>
              <a:t> </a:t>
            </a:r>
            <a:r>
              <a:rPr lang="en-US" sz="2400" dirty="0" err="1" smtClean="0"/>
              <a:t>thời</a:t>
            </a:r>
            <a:r>
              <a:rPr lang="en-US" sz="2400" dirty="0" smtClean="0"/>
              <a:t> </a:t>
            </a:r>
            <a:r>
              <a:rPr lang="en-US" sz="2400" dirty="0" err="1" smtClean="0"/>
              <a:t>gian</a:t>
            </a:r>
            <a:r>
              <a:rPr lang="en-US" sz="2400" dirty="0" smtClean="0"/>
              <a:t> </a:t>
            </a:r>
            <a:r>
              <a:rPr lang="en-US" sz="2400" dirty="0" err="1" smtClean="0"/>
              <a:t>thực</a:t>
            </a:r>
            <a:r>
              <a:rPr lang="en-US" sz="2400" dirty="0" smtClean="0"/>
              <a:t>.</a:t>
            </a:r>
            <a:endParaRPr lang="en-US" sz="2400" dirty="0"/>
          </a:p>
        </p:txBody>
      </p:sp>
    </p:spTree>
    <p:extLst>
      <p:ext uri="{BB962C8B-B14F-4D97-AF65-F5344CB8AC3E}">
        <p14:creationId xmlns:p14="http://schemas.microsoft.com/office/powerpoint/2010/main" val="1802324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8872"/>
            <a:ext cx="11106686" cy="999313"/>
          </a:xfrm>
        </p:spPr>
        <p:txBody>
          <a:bodyPr/>
          <a:lstStyle/>
          <a:p>
            <a:r>
              <a:rPr lang="en-US" b="1" dirty="0" smtClean="0"/>
              <a:t>Action Hook </a:t>
            </a:r>
            <a:r>
              <a:rPr lang="en-US" b="1" dirty="0" err="1"/>
              <a:t>là</a:t>
            </a:r>
            <a:r>
              <a:rPr lang="en-US" b="1" dirty="0"/>
              <a:t> </a:t>
            </a:r>
            <a:r>
              <a:rPr lang="en-US" b="1" dirty="0" err="1" smtClean="0"/>
              <a:t>gì</a:t>
            </a:r>
            <a:r>
              <a:rPr lang="en-US" b="1" dirty="0" smtClean="0"/>
              <a:t>?</a:t>
            </a:r>
            <a:endParaRPr lang="en-US" dirty="0"/>
          </a:p>
        </p:txBody>
      </p:sp>
      <p:sp>
        <p:nvSpPr>
          <p:cNvPr id="4" name="Rectangle 3"/>
          <p:cNvSpPr/>
          <p:nvPr/>
        </p:nvSpPr>
        <p:spPr>
          <a:xfrm>
            <a:off x="968476" y="3403044"/>
            <a:ext cx="10461524" cy="1938992"/>
          </a:xfrm>
          <a:prstGeom prst="rect">
            <a:avLst/>
          </a:prstGeom>
        </p:spPr>
        <p:txBody>
          <a:bodyPr wrap="square" anchor="ctr">
            <a:spAutoFit/>
          </a:bodyPr>
          <a:lstStyle/>
          <a:p>
            <a:pPr marL="342900" indent="-342900">
              <a:buFontTx/>
              <a:buChar char="-"/>
            </a:pPr>
            <a:r>
              <a:rPr lang="en-US" sz="2400" dirty="0" err="1" smtClean="0"/>
              <a:t>Là</a:t>
            </a:r>
            <a:r>
              <a:rPr lang="en-US" sz="2400" dirty="0" smtClean="0"/>
              <a:t> </a:t>
            </a:r>
            <a:r>
              <a:rPr lang="en-US" sz="2400" dirty="0" err="1" smtClean="0"/>
              <a:t>một</a:t>
            </a:r>
            <a:r>
              <a:rPr lang="en-US" sz="2400" dirty="0" smtClean="0"/>
              <a:t> </a:t>
            </a:r>
            <a:r>
              <a:rPr lang="en-US" sz="2400" dirty="0" err="1" smtClean="0"/>
              <a:t>loại</a:t>
            </a:r>
            <a:r>
              <a:rPr lang="en-US" sz="2400" dirty="0" smtClean="0"/>
              <a:t> hook, </a:t>
            </a:r>
            <a:r>
              <a:rPr lang="en-US" sz="2400" dirty="0" err="1" smtClean="0"/>
              <a:t>cũng</a:t>
            </a:r>
            <a:r>
              <a:rPr lang="en-US" sz="2400" dirty="0" smtClean="0"/>
              <a:t> </a:t>
            </a:r>
            <a:r>
              <a:rPr lang="en-US" sz="2400" dirty="0" err="1" smtClean="0"/>
              <a:t>là</a:t>
            </a:r>
            <a:r>
              <a:rPr lang="en-US" sz="2400" dirty="0" smtClean="0"/>
              <a:t> 1 </a:t>
            </a:r>
            <a:r>
              <a:rPr lang="en-US" sz="2400" dirty="0" err="1" smtClean="0"/>
              <a:t>hàm</a:t>
            </a:r>
            <a:r>
              <a:rPr lang="en-US" sz="2400" dirty="0" smtClean="0"/>
              <a:t> PHP </a:t>
            </a:r>
            <a:r>
              <a:rPr lang="en-US" sz="2400" dirty="0" err="1" smtClean="0"/>
              <a:t>nào</a:t>
            </a:r>
            <a:r>
              <a:rPr lang="en-US" sz="2400" dirty="0" smtClean="0"/>
              <a:t> </a:t>
            </a:r>
            <a:r>
              <a:rPr lang="en-US" sz="2400" dirty="0" err="1" smtClean="0"/>
              <a:t>đấy</a:t>
            </a:r>
            <a:r>
              <a:rPr lang="en-US" sz="2400" dirty="0" smtClean="0"/>
              <a:t>. </a:t>
            </a:r>
            <a:r>
              <a:rPr lang="en-US" sz="2400" dirty="0" err="1" smtClean="0"/>
              <a:t>Nó</a:t>
            </a:r>
            <a:r>
              <a:rPr lang="en-US" sz="2400" dirty="0" smtClean="0"/>
              <a:t> </a:t>
            </a:r>
            <a:r>
              <a:rPr lang="en-US" sz="2400" dirty="0" err="1" smtClean="0"/>
              <a:t>được</a:t>
            </a:r>
            <a:r>
              <a:rPr lang="en-US" sz="2400" dirty="0" smtClean="0"/>
              <a:t> </a:t>
            </a:r>
            <a:r>
              <a:rPr lang="en-US" sz="2400" dirty="0" err="1" smtClean="0"/>
              <a:t>đặt</a:t>
            </a:r>
            <a:r>
              <a:rPr lang="en-US" sz="2400" dirty="0" smtClean="0"/>
              <a:t> </a:t>
            </a:r>
            <a:r>
              <a:rPr lang="en-US" sz="2400" dirty="0" err="1" smtClean="0"/>
              <a:t>ở</a:t>
            </a:r>
            <a:r>
              <a:rPr lang="en-US" sz="2400" dirty="0" smtClean="0"/>
              <a:t> </a:t>
            </a:r>
            <a:r>
              <a:rPr lang="en-US" sz="2400" dirty="0" err="1" smtClean="0"/>
              <a:t>một</a:t>
            </a:r>
            <a:r>
              <a:rPr lang="en-US" sz="2400" dirty="0" smtClean="0"/>
              <a:t> </a:t>
            </a:r>
            <a:r>
              <a:rPr lang="en-US" sz="2400" dirty="0" err="1" smtClean="0"/>
              <a:t>ví</a:t>
            </a:r>
            <a:r>
              <a:rPr lang="en-US" sz="2400" dirty="0" smtClean="0"/>
              <a:t> </a:t>
            </a:r>
            <a:r>
              <a:rPr lang="en-US" sz="2400" dirty="0" err="1" smtClean="0"/>
              <a:t>trí</a:t>
            </a:r>
            <a:r>
              <a:rPr lang="en-US" sz="2400" dirty="0" smtClean="0"/>
              <a:t> </a:t>
            </a:r>
            <a:r>
              <a:rPr lang="en-US" sz="2400" dirty="0" err="1" smtClean="0"/>
              <a:t>nhất</a:t>
            </a:r>
            <a:r>
              <a:rPr lang="en-US" sz="2400" dirty="0" smtClean="0"/>
              <a:t> </a:t>
            </a:r>
            <a:r>
              <a:rPr lang="en-US" sz="2400" dirty="0" err="1" smtClean="0"/>
              <a:t>định</a:t>
            </a:r>
            <a:r>
              <a:rPr lang="en-US" sz="2400" dirty="0" smtClean="0"/>
              <a:t> </a:t>
            </a:r>
            <a:r>
              <a:rPr lang="en-US" sz="2400" dirty="0" err="1" smtClean="0"/>
              <a:t>cho</a:t>
            </a:r>
            <a:r>
              <a:rPr lang="en-US" sz="2400" dirty="0" smtClean="0"/>
              <a:t> </a:t>
            </a:r>
            <a:r>
              <a:rPr lang="en-US" sz="2400" dirty="0" err="1" smtClean="0"/>
              <a:t>phép</a:t>
            </a:r>
            <a:r>
              <a:rPr lang="en-US" sz="2400" dirty="0" smtClean="0"/>
              <a:t> </a:t>
            </a:r>
            <a:r>
              <a:rPr lang="en-US" sz="2400" dirty="0" err="1" smtClean="0"/>
              <a:t>các</a:t>
            </a:r>
            <a:r>
              <a:rPr lang="en-US" sz="2400" dirty="0" smtClean="0"/>
              <a:t> </a:t>
            </a:r>
            <a:r>
              <a:rPr lang="en-US" sz="2400" dirty="0" err="1" smtClean="0"/>
              <a:t>bạn</a:t>
            </a:r>
            <a:r>
              <a:rPr lang="en-US" sz="2400" dirty="0" smtClean="0"/>
              <a:t> </a:t>
            </a:r>
            <a:r>
              <a:rPr lang="en-US" sz="2400" dirty="0" err="1" smtClean="0"/>
              <a:t>có</a:t>
            </a:r>
            <a:r>
              <a:rPr lang="en-US" sz="2400" dirty="0" smtClean="0"/>
              <a:t> </a:t>
            </a:r>
            <a:r>
              <a:rPr lang="en-US" sz="2400" dirty="0" err="1" smtClean="0"/>
              <a:t>thể</a:t>
            </a:r>
            <a:r>
              <a:rPr lang="en-US" sz="2400" dirty="0" smtClean="0"/>
              <a:t> </a:t>
            </a:r>
            <a:r>
              <a:rPr lang="en-US" sz="2400" dirty="0" err="1" smtClean="0"/>
              <a:t>gọi</a:t>
            </a:r>
            <a:r>
              <a:rPr lang="en-US" sz="2400" dirty="0" smtClean="0"/>
              <a:t> </a:t>
            </a:r>
            <a:r>
              <a:rPr lang="en-US" sz="2400" dirty="0" err="1" smtClean="0"/>
              <a:t>một</a:t>
            </a:r>
            <a:r>
              <a:rPr lang="en-US" sz="2400" dirty="0" smtClean="0"/>
              <a:t> </a:t>
            </a:r>
            <a:r>
              <a:rPr lang="en-US" sz="2400" dirty="0" err="1" smtClean="0"/>
              <a:t>lệnh</a:t>
            </a:r>
            <a:r>
              <a:rPr lang="en-US" sz="2400" dirty="0" smtClean="0"/>
              <a:t> </a:t>
            </a:r>
            <a:r>
              <a:rPr lang="en-US" sz="2400" dirty="0" err="1" smtClean="0"/>
              <a:t>nào</a:t>
            </a:r>
            <a:r>
              <a:rPr lang="en-US" sz="2400" dirty="0" smtClean="0"/>
              <a:t> </a:t>
            </a:r>
            <a:r>
              <a:rPr lang="en-US" sz="2400" dirty="0" err="1" smtClean="0"/>
              <a:t>đấy</a:t>
            </a:r>
            <a:r>
              <a:rPr lang="en-US" sz="2400" dirty="0" smtClean="0"/>
              <a:t> </a:t>
            </a:r>
            <a:r>
              <a:rPr lang="en-US" sz="2400" dirty="0" err="1" smtClean="0"/>
              <a:t>tại</a:t>
            </a:r>
            <a:r>
              <a:rPr lang="en-US" sz="2400" dirty="0" smtClean="0"/>
              <a:t> </a:t>
            </a:r>
            <a:r>
              <a:rPr lang="en-US" sz="2400" dirty="0" err="1" smtClean="0"/>
              <a:t>vị</a:t>
            </a:r>
            <a:r>
              <a:rPr lang="en-US" sz="2400" dirty="0" smtClean="0"/>
              <a:t> </a:t>
            </a:r>
            <a:r>
              <a:rPr lang="en-US" sz="2400" dirty="0" err="1" smtClean="0"/>
              <a:t>trí</a:t>
            </a:r>
            <a:r>
              <a:rPr lang="en-US" sz="2400" dirty="0" smtClean="0"/>
              <a:t> </a:t>
            </a:r>
            <a:r>
              <a:rPr lang="en-US" sz="2400" dirty="0" err="1" smtClean="0"/>
              <a:t>mà</a:t>
            </a:r>
            <a:r>
              <a:rPr lang="en-US" sz="2400" dirty="0" smtClean="0"/>
              <a:t> </a:t>
            </a:r>
            <a:r>
              <a:rPr lang="en-US" sz="2400" dirty="0" err="1" smtClean="0"/>
              <a:t>bạn</a:t>
            </a:r>
            <a:r>
              <a:rPr lang="en-US" sz="2400" dirty="0" smtClean="0"/>
              <a:t> </a:t>
            </a:r>
            <a:r>
              <a:rPr lang="en-US" sz="2400" dirty="0" err="1" smtClean="0"/>
              <a:t>đặt</a:t>
            </a:r>
            <a:r>
              <a:rPr lang="en-US" sz="2400" dirty="0" smtClean="0"/>
              <a:t> Action Hook.</a:t>
            </a:r>
          </a:p>
          <a:p>
            <a:pPr marL="342900" indent="-342900">
              <a:buFontTx/>
              <a:buChar char="-"/>
            </a:pPr>
            <a:endParaRPr lang="en-US" sz="2400" dirty="0"/>
          </a:p>
          <a:p>
            <a:r>
              <a:rPr lang="en-US" sz="2400" dirty="0" err="1" smtClean="0"/>
              <a:t>Ví</a:t>
            </a:r>
            <a:r>
              <a:rPr lang="en-US" sz="2400" dirty="0" smtClean="0"/>
              <a:t> </a:t>
            </a:r>
            <a:r>
              <a:rPr lang="en-US" sz="2400" dirty="0" err="1" smtClean="0"/>
              <a:t>dụ</a:t>
            </a:r>
            <a:r>
              <a:rPr lang="en-US" sz="2400" dirty="0" smtClean="0"/>
              <a:t>: </a:t>
            </a:r>
            <a:r>
              <a:rPr lang="en-US" sz="2400" dirty="0" err="1" smtClean="0"/>
              <a:t>Bạn</a:t>
            </a:r>
            <a:r>
              <a:rPr lang="en-US" sz="2400" dirty="0" smtClean="0"/>
              <a:t> </a:t>
            </a:r>
            <a:r>
              <a:rPr lang="en-US" sz="2400" dirty="0" err="1" smtClean="0"/>
              <a:t>muốn</a:t>
            </a:r>
            <a:r>
              <a:rPr lang="en-US" sz="2400" dirty="0" smtClean="0"/>
              <a:t> </a:t>
            </a:r>
            <a:r>
              <a:rPr lang="en-US" sz="2400" dirty="0" err="1" smtClean="0"/>
              <a:t>thêm</a:t>
            </a:r>
            <a:r>
              <a:rPr lang="en-US" sz="2400" dirty="0" smtClean="0"/>
              <a:t> 1 </a:t>
            </a:r>
            <a:r>
              <a:rPr lang="en-US" sz="2400" dirty="0" err="1" smtClean="0"/>
              <a:t>đoạn</a:t>
            </a:r>
            <a:r>
              <a:rPr lang="en-US" sz="2400" dirty="0" smtClean="0"/>
              <a:t> code </a:t>
            </a:r>
            <a:r>
              <a:rPr lang="en-US" sz="2400" dirty="0" err="1" smtClean="0"/>
              <a:t>js</a:t>
            </a:r>
            <a:r>
              <a:rPr lang="en-US" sz="2400" dirty="0" smtClean="0"/>
              <a:t> </a:t>
            </a:r>
            <a:r>
              <a:rPr lang="en-US" sz="2400" dirty="0" err="1" smtClean="0"/>
              <a:t>vào</a:t>
            </a:r>
            <a:r>
              <a:rPr lang="en-US" sz="2400" dirty="0" smtClean="0"/>
              <a:t> footer </a:t>
            </a:r>
            <a:r>
              <a:rPr lang="en-US" sz="2400" dirty="0" err="1" smtClean="0"/>
              <a:t>trước</a:t>
            </a:r>
            <a:r>
              <a:rPr lang="en-US" sz="2400" dirty="0" smtClean="0"/>
              <a:t> </a:t>
            </a:r>
            <a:r>
              <a:rPr lang="en-US" sz="2400" dirty="0" err="1" smtClean="0"/>
              <a:t>khi</a:t>
            </a:r>
            <a:r>
              <a:rPr lang="en-US" sz="2400" dirty="0" smtClean="0"/>
              <a:t> </a:t>
            </a:r>
            <a:r>
              <a:rPr lang="en-US" sz="2400" dirty="0" err="1" smtClean="0"/>
              <a:t>đóng</a:t>
            </a:r>
            <a:r>
              <a:rPr lang="en-US" sz="2400" dirty="0" smtClean="0"/>
              <a:t> </a:t>
            </a:r>
            <a:r>
              <a:rPr lang="en-US" sz="2400" dirty="0" err="1" smtClean="0"/>
              <a:t>thẻ</a:t>
            </a:r>
            <a:r>
              <a:rPr lang="en-US" sz="2400" dirty="0" smtClean="0"/>
              <a:t> &lt;/body&gt; </a:t>
            </a:r>
            <a:r>
              <a:rPr lang="en-US" sz="2400" dirty="0" err="1" smtClean="0"/>
              <a:t>thì</a:t>
            </a:r>
            <a:r>
              <a:rPr lang="en-US" sz="2400" dirty="0" smtClean="0"/>
              <a:t> </a:t>
            </a:r>
            <a:r>
              <a:rPr lang="en-US" sz="2400" dirty="0" err="1" smtClean="0"/>
              <a:t>bạn</a:t>
            </a:r>
            <a:r>
              <a:rPr lang="en-US" sz="2400" dirty="0" smtClean="0"/>
              <a:t> </a:t>
            </a:r>
            <a:r>
              <a:rPr lang="en-US" sz="2400" dirty="0" err="1" smtClean="0"/>
              <a:t>có</a:t>
            </a:r>
            <a:r>
              <a:rPr lang="en-US" sz="2400" dirty="0" smtClean="0"/>
              <a:t> </a:t>
            </a:r>
            <a:r>
              <a:rPr lang="en-US" sz="2400" dirty="0" err="1" smtClean="0"/>
              <a:t>thể</a:t>
            </a:r>
            <a:r>
              <a:rPr lang="en-US" sz="2400" dirty="0" smtClean="0"/>
              <a:t> </a:t>
            </a:r>
            <a:r>
              <a:rPr lang="en-US" sz="2400" dirty="0" err="1" smtClean="0"/>
              <a:t>tra</a:t>
            </a:r>
            <a:r>
              <a:rPr lang="en-US" sz="2400" dirty="0" smtClean="0"/>
              <a:t> </a:t>
            </a:r>
            <a:r>
              <a:rPr lang="en-US" sz="2400" dirty="0" err="1" smtClean="0"/>
              <a:t>cứu</a:t>
            </a:r>
            <a:r>
              <a:rPr lang="en-US" sz="2400" dirty="0" smtClean="0"/>
              <a:t> </a:t>
            </a:r>
            <a:r>
              <a:rPr lang="en-US" sz="2400" dirty="0" err="1" smtClean="0"/>
              <a:t>và</a:t>
            </a:r>
            <a:r>
              <a:rPr lang="en-US" sz="2400" dirty="0" smtClean="0"/>
              <a:t> </a:t>
            </a:r>
            <a:r>
              <a:rPr lang="en-US" sz="2400" dirty="0" err="1" smtClean="0"/>
              <a:t>sử</a:t>
            </a:r>
            <a:r>
              <a:rPr lang="en-US" sz="2400" dirty="0" smtClean="0"/>
              <a:t> </a:t>
            </a:r>
            <a:r>
              <a:rPr lang="en-US" sz="2400" dirty="0" err="1" smtClean="0"/>
              <a:t>dụng</a:t>
            </a:r>
            <a:r>
              <a:rPr lang="en-US" sz="2400" dirty="0"/>
              <a:t> </a:t>
            </a:r>
            <a:r>
              <a:rPr lang="en-US" sz="2400" dirty="0" err="1" smtClean="0"/>
              <a:t>hàm</a:t>
            </a:r>
            <a:r>
              <a:rPr lang="en-US" sz="2400" dirty="0" smtClean="0"/>
              <a:t> hook </a:t>
            </a:r>
            <a:r>
              <a:rPr lang="en-US" sz="2400" dirty="0" err="1" smtClean="0"/>
              <a:t>wp_footer</a:t>
            </a:r>
            <a:r>
              <a:rPr lang="en-US" sz="2400" dirty="0" smtClean="0"/>
              <a:t>.</a:t>
            </a:r>
            <a:endParaRPr lang="en-US" sz="2400" dirty="0"/>
          </a:p>
        </p:txBody>
      </p:sp>
    </p:spTree>
    <p:extLst>
      <p:ext uri="{BB962C8B-B14F-4D97-AF65-F5344CB8AC3E}">
        <p14:creationId xmlns:p14="http://schemas.microsoft.com/office/powerpoint/2010/main" val="1247242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8872"/>
            <a:ext cx="11106686" cy="999313"/>
          </a:xfrm>
        </p:spPr>
        <p:txBody>
          <a:bodyPr/>
          <a:lstStyle/>
          <a:p>
            <a:r>
              <a:rPr lang="en-US" b="1" dirty="0" smtClean="0"/>
              <a:t>Filter Hook </a:t>
            </a:r>
            <a:r>
              <a:rPr lang="en-US" b="1" dirty="0" err="1"/>
              <a:t>là</a:t>
            </a:r>
            <a:r>
              <a:rPr lang="en-US" b="1" dirty="0"/>
              <a:t> </a:t>
            </a:r>
            <a:r>
              <a:rPr lang="en-US" b="1" dirty="0" err="1" smtClean="0"/>
              <a:t>gì</a:t>
            </a:r>
            <a:r>
              <a:rPr lang="en-US" b="1" dirty="0" smtClean="0"/>
              <a:t>?</a:t>
            </a:r>
            <a:endParaRPr lang="en-US" dirty="0"/>
          </a:p>
        </p:txBody>
      </p:sp>
      <p:sp>
        <p:nvSpPr>
          <p:cNvPr id="4" name="Rectangle 3"/>
          <p:cNvSpPr/>
          <p:nvPr/>
        </p:nvSpPr>
        <p:spPr>
          <a:xfrm>
            <a:off x="926912" y="3238185"/>
            <a:ext cx="10461524" cy="2677656"/>
          </a:xfrm>
          <a:prstGeom prst="rect">
            <a:avLst/>
          </a:prstGeom>
        </p:spPr>
        <p:txBody>
          <a:bodyPr wrap="square" anchor="ctr">
            <a:spAutoFit/>
          </a:bodyPr>
          <a:lstStyle/>
          <a:p>
            <a:pPr marL="342900" indent="-342900">
              <a:buFontTx/>
              <a:buChar char="-"/>
            </a:pPr>
            <a:r>
              <a:rPr lang="en-US" sz="2400" dirty="0" err="1" smtClean="0"/>
              <a:t>Là</a:t>
            </a:r>
            <a:r>
              <a:rPr lang="en-US" sz="2400" dirty="0" smtClean="0"/>
              <a:t> </a:t>
            </a:r>
            <a:r>
              <a:rPr lang="en-US" sz="2400" dirty="0" err="1" smtClean="0"/>
              <a:t>một</a:t>
            </a:r>
            <a:r>
              <a:rPr lang="en-US" sz="2400" dirty="0" smtClean="0"/>
              <a:t> </a:t>
            </a:r>
            <a:r>
              <a:rPr lang="en-US" sz="2400" dirty="0" err="1" smtClean="0"/>
              <a:t>loại</a:t>
            </a:r>
            <a:r>
              <a:rPr lang="en-US" sz="2400" dirty="0" smtClean="0"/>
              <a:t> hook, </a:t>
            </a:r>
            <a:r>
              <a:rPr lang="en-US" sz="2400" dirty="0" err="1"/>
              <a:t>nó</a:t>
            </a:r>
            <a:r>
              <a:rPr lang="en-US" sz="2400" dirty="0"/>
              <a:t> </a:t>
            </a:r>
            <a:r>
              <a:rPr lang="en-US" sz="2400" dirty="0" err="1"/>
              <a:t>được</a:t>
            </a:r>
            <a:r>
              <a:rPr lang="en-US" sz="2400" dirty="0"/>
              <a:t> </a:t>
            </a:r>
            <a:r>
              <a:rPr lang="en-US" sz="2400" dirty="0" err="1"/>
              <a:t>đặt</a:t>
            </a:r>
            <a:r>
              <a:rPr lang="en-US" sz="2400" dirty="0"/>
              <a:t> </a:t>
            </a:r>
            <a:r>
              <a:rPr lang="en-US" sz="2400" dirty="0" err="1"/>
              <a:t>nằm</a:t>
            </a:r>
            <a:r>
              <a:rPr lang="en-US" sz="2400" dirty="0"/>
              <a:t> </a:t>
            </a:r>
            <a:r>
              <a:rPr lang="en-US" sz="2400" dirty="0" err="1"/>
              <a:t>giữa</a:t>
            </a:r>
            <a:r>
              <a:rPr lang="en-US" sz="2400" dirty="0"/>
              <a:t> </a:t>
            </a:r>
            <a:r>
              <a:rPr lang="en-US" sz="2400" dirty="0" err="1"/>
              <a:t>cơ</a:t>
            </a:r>
            <a:r>
              <a:rPr lang="en-US" sz="2400" dirty="0"/>
              <a:t> </a:t>
            </a:r>
            <a:r>
              <a:rPr lang="en-US" sz="2400" dirty="0" err="1"/>
              <a:t>sở</a:t>
            </a:r>
            <a:r>
              <a:rPr lang="en-US" sz="2400" dirty="0"/>
              <a:t> </a:t>
            </a:r>
            <a:r>
              <a:rPr lang="en-US" sz="2400" dirty="0" err="1"/>
              <a:t>dữ</a:t>
            </a:r>
            <a:r>
              <a:rPr lang="en-US" sz="2400" dirty="0"/>
              <a:t> </a:t>
            </a:r>
            <a:r>
              <a:rPr lang="en-US" sz="2400" dirty="0" err="1"/>
              <a:t>liệu</a:t>
            </a:r>
            <a:r>
              <a:rPr lang="en-US" sz="2400" dirty="0"/>
              <a:t> </a:t>
            </a:r>
            <a:r>
              <a:rPr lang="en-US" sz="2400" dirty="0" err="1"/>
              <a:t>và</a:t>
            </a:r>
            <a:r>
              <a:rPr lang="en-US" sz="2400" dirty="0"/>
              <a:t> </a:t>
            </a:r>
            <a:r>
              <a:rPr lang="en-US" sz="2400" dirty="0" err="1"/>
              <a:t>trình</a:t>
            </a:r>
            <a:r>
              <a:rPr lang="en-US" sz="2400" dirty="0"/>
              <a:t> </a:t>
            </a:r>
            <a:r>
              <a:rPr lang="en-US" sz="2400" dirty="0" err="1"/>
              <a:t>duyệt</a:t>
            </a:r>
            <a:r>
              <a:rPr lang="en-US" sz="2400" dirty="0"/>
              <a:t> web, </a:t>
            </a:r>
            <a:r>
              <a:rPr lang="en-US" sz="2400" dirty="0" err="1"/>
              <a:t>khi</a:t>
            </a:r>
            <a:r>
              <a:rPr lang="en-US" sz="2400" dirty="0"/>
              <a:t> </a:t>
            </a:r>
            <a:r>
              <a:rPr lang="en-US" sz="2400" dirty="0" err="1"/>
              <a:t>bạn</a:t>
            </a:r>
            <a:r>
              <a:rPr lang="en-US" sz="2400" dirty="0"/>
              <a:t> </a:t>
            </a:r>
            <a:r>
              <a:rPr lang="en-US" sz="2400" dirty="0" err="1"/>
              <a:t>thực</a:t>
            </a:r>
            <a:r>
              <a:rPr lang="en-US" sz="2400" dirty="0"/>
              <a:t> </a:t>
            </a:r>
            <a:r>
              <a:rPr lang="en-US" sz="2400" dirty="0" err="1"/>
              <a:t>thi</a:t>
            </a:r>
            <a:r>
              <a:rPr lang="en-US" sz="2400" dirty="0"/>
              <a:t> </a:t>
            </a:r>
            <a:r>
              <a:rPr lang="en-US" sz="2400" dirty="0" err="1"/>
              <a:t>một</a:t>
            </a:r>
            <a:r>
              <a:rPr lang="en-US" sz="2400" dirty="0"/>
              <a:t> </a:t>
            </a:r>
            <a:r>
              <a:rPr lang="en-US" sz="2400" dirty="0" err="1"/>
              <a:t>câu</a:t>
            </a:r>
            <a:r>
              <a:rPr lang="en-US" sz="2400" dirty="0"/>
              <a:t> </a:t>
            </a:r>
            <a:r>
              <a:rPr lang="en-US" sz="2400" dirty="0" err="1"/>
              <a:t>lệnh</a:t>
            </a:r>
            <a:r>
              <a:rPr lang="en-US" sz="2400" dirty="0"/>
              <a:t> </a:t>
            </a:r>
            <a:r>
              <a:rPr lang="en-US" sz="2400" dirty="0" err="1"/>
              <a:t>nào</a:t>
            </a:r>
            <a:r>
              <a:rPr lang="en-US" sz="2400" dirty="0"/>
              <a:t> </a:t>
            </a:r>
            <a:r>
              <a:rPr lang="en-US" sz="2400" dirty="0" err="1"/>
              <a:t>đó</a:t>
            </a:r>
            <a:r>
              <a:rPr lang="en-US" sz="2400" dirty="0"/>
              <a:t> </a:t>
            </a:r>
            <a:r>
              <a:rPr lang="en-US" sz="2400" dirty="0" err="1"/>
              <a:t>thì</a:t>
            </a:r>
            <a:r>
              <a:rPr lang="en-US" sz="2400" dirty="0"/>
              <a:t> </a:t>
            </a:r>
            <a:r>
              <a:rPr lang="en-US" sz="2400" dirty="0" err="1"/>
              <a:t>đều</a:t>
            </a:r>
            <a:r>
              <a:rPr lang="en-US" sz="2400" dirty="0"/>
              <a:t> </a:t>
            </a:r>
            <a:r>
              <a:rPr lang="en-US" sz="2400" dirty="0" err="1"/>
              <a:t>phải</a:t>
            </a:r>
            <a:r>
              <a:rPr lang="en-US" sz="2400" dirty="0"/>
              <a:t> </a:t>
            </a:r>
            <a:r>
              <a:rPr lang="en-US" sz="2400" dirty="0" err="1"/>
              <a:t>thông</a:t>
            </a:r>
            <a:r>
              <a:rPr lang="en-US" sz="2400" dirty="0"/>
              <a:t> qua </a:t>
            </a:r>
            <a:r>
              <a:rPr lang="en-US" sz="2400" dirty="0" err="1"/>
              <a:t>ít</a:t>
            </a:r>
            <a:r>
              <a:rPr lang="en-US" sz="2400" dirty="0"/>
              <a:t> </a:t>
            </a:r>
            <a:r>
              <a:rPr lang="en-US" sz="2400" dirty="0" err="1"/>
              <a:t>nhất</a:t>
            </a:r>
            <a:r>
              <a:rPr lang="en-US" sz="2400" dirty="0"/>
              <a:t> </a:t>
            </a:r>
            <a:r>
              <a:rPr lang="en-US" sz="2400" dirty="0" err="1"/>
              <a:t>một</a:t>
            </a:r>
            <a:r>
              <a:rPr lang="en-US" sz="2400" dirty="0"/>
              <a:t> Filter, </a:t>
            </a:r>
            <a:r>
              <a:rPr lang="en-US" sz="2400" dirty="0" err="1"/>
              <a:t>và</a:t>
            </a:r>
            <a:r>
              <a:rPr lang="en-US" sz="2400" dirty="0"/>
              <a:t> </a:t>
            </a:r>
            <a:r>
              <a:rPr lang="en-US" sz="2400" dirty="0" err="1"/>
              <a:t>dĩ</a:t>
            </a:r>
            <a:r>
              <a:rPr lang="en-US" sz="2400" dirty="0"/>
              <a:t> </a:t>
            </a:r>
            <a:r>
              <a:rPr lang="en-US" sz="2400" dirty="0" err="1"/>
              <a:t>nhiên</a:t>
            </a:r>
            <a:r>
              <a:rPr lang="en-US" sz="2400" dirty="0"/>
              <a:t> </a:t>
            </a:r>
            <a:r>
              <a:rPr lang="en-US" sz="2400" dirty="0" err="1"/>
              <a:t>đây</a:t>
            </a:r>
            <a:r>
              <a:rPr lang="en-US" sz="2400" dirty="0"/>
              <a:t> </a:t>
            </a:r>
            <a:r>
              <a:rPr lang="en-US" sz="2400" dirty="0" err="1"/>
              <a:t>cũng</a:t>
            </a:r>
            <a:r>
              <a:rPr lang="en-US" sz="2400" dirty="0"/>
              <a:t> </a:t>
            </a:r>
            <a:r>
              <a:rPr lang="en-US" sz="2400" dirty="0" err="1"/>
              <a:t>là</a:t>
            </a:r>
            <a:r>
              <a:rPr lang="en-US" sz="2400" dirty="0"/>
              <a:t> </a:t>
            </a:r>
            <a:r>
              <a:rPr lang="en-US" sz="2400" dirty="0" err="1"/>
              <a:t>một</a:t>
            </a:r>
            <a:r>
              <a:rPr lang="en-US" sz="2400" dirty="0"/>
              <a:t> </a:t>
            </a:r>
            <a:r>
              <a:rPr lang="en-US" sz="2400" dirty="0" err="1"/>
              <a:t>hàm</a:t>
            </a:r>
            <a:r>
              <a:rPr lang="en-US" sz="2400" dirty="0"/>
              <a:t> PHP</a:t>
            </a:r>
            <a:r>
              <a:rPr lang="en-US" sz="2400" dirty="0" smtClean="0"/>
              <a:t>.</a:t>
            </a:r>
          </a:p>
          <a:p>
            <a:pPr marL="342900" indent="-342900">
              <a:buFontTx/>
              <a:buChar char="-"/>
            </a:pPr>
            <a:endParaRPr lang="en-US" sz="2400" dirty="0"/>
          </a:p>
          <a:p>
            <a:pPr marL="342900" indent="-342900">
              <a:buFontTx/>
              <a:buChar char="-"/>
            </a:pPr>
            <a:r>
              <a:rPr lang="en-US" sz="2400" dirty="0" smtClean="0"/>
              <a:t> </a:t>
            </a:r>
            <a:r>
              <a:rPr lang="en-US" sz="2400" dirty="0"/>
              <a:t>Filter </a:t>
            </a:r>
            <a:r>
              <a:rPr lang="en-US" sz="2400" dirty="0" err="1"/>
              <a:t>đóng</a:t>
            </a:r>
            <a:r>
              <a:rPr lang="en-US" sz="2400" dirty="0"/>
              <a:t> </a:t>
            </a:r>
            <a:r>
              <a:rPr lang="en-US" sz="2400" dirty="0" err="1"/>
              <a:t>vai</a:t>
            </a:r>
            <a:r>
              <a:rPr lang="en-US" sz="2400" dirty="0"/>
              <a:t> </a:t>
            </a:r>
            <a:r>
              <a:rPr lang="en-US" sz="2400" dirty="0" err="1"/>
              <a:t>trò</a:t>
            </a:r>
            <a:r>
              <a:rPr lang="en-US" sz="2400" dirty="0"/>
              <a:t> </a:t>
            </a:r>
            <a:r>
              <a:rPr lang="en-US" sz="2400" dirty="0" err="1"/>
              <a:t>là</a:t>
            </a:r>
            <a:r>
              <a:rPr lang="en-US" sz="2400" dirty="0"/>
              <a:t> </a:t>
            </a:r>
            <a:r>
              <a:rPr lang="en-US" sz="2400" dirty="0" err="1"/>
              <a:t>người</a:t>
            </a:r>
            <a:r>
              <a:rPr lang="en-US" sz="2400" dirty="0"/>
              <a:t> </a:t>
            </a:r>
            <a:r>
              <a:rPr lang="en-US" sz="2400" dirty="0" err="1"/>
              <a:t>quản</a:t>
            </a:r>
            <a:r>
              <a:rPr lang="en-US" sz="2400" dirty="0"/>
              <a:t> </a:t>
            </a:r>
            <a:r>
              <a:rPr lang="en-US" sz="2400" dirty="0" err="1"/>
              <a:t>lý</a:t>
            </a:r>
            <a:r>
              <a:rPr lang="en-US" sz="2400" dirty="0"/>
              <a:t>, </a:t>
            </a:r>
            <a:r>
              <a:rPr lang="en-US" sz="2400" dirty="0" err="1"/>
              <a:t>nó</a:t>
            </a:r>
            <a:r>
              <a:rPr lang="en-US" sz="2400" dirty="0"/>
              <a:t> </a:t>
            </a:r>
            <a:r>
              <a:rPr lang="en-US" sz="2400" dirty="0" err="1"/>
              <a:t>sẽ</a:t>
            </a:r>
            <a:r>
              <a:rPr lang="en-US" sz="2400" dirty="0"/>
              <a:t> </a:t>
            </a:r>
            <a:r>
              <a:rPr lang="en-US" sz="2400" dirty="0" err="1"/>
              <a:t>lọc</a:t>
            </a:r>
            <a:r>
              <a:rPr lang="en-US" sz="2400" dirty="0"/>
              <a:t> </a:t>
            </a:r>
            <a:r>
              <a:rPr lang="en-US" sz="2400" dirty="0" err="1"/>
              <a:t>những</a:t>
            </a:r>
            <a:r>
              <a:rPr lang="en-US" sz="2400" dirty="0"/>
              <a:t> </a:t>
            </a:r>
            <a:r>
              <a:rPr lang="en-US" sz="2400" dirty="0" err="1"/>
              <a:t>thông</a:t>
            </a:r>
            <a:r>
              <a:rPr lang="en-US" sz="2400" dirty="0"/>
              <a:t> tin </a:t>
            </a:r>
            <a:r>
              <a:rPr lang="en-US" sz="2400" dirty="0" err="1"/>
              <a:t>người</a:t>
            </a:r>
            <a:r>
              <a:rPr lang="en-US" sz="2400" dirty="0"/>
              <a:t> </a:t>
            </a:r>
            <a:r>
              <a:rPr lang="en-US" sz="2400" dirty="0" err="1"/>
              <a:t>dùng</a:t>
            </a:r>
            <a:r>
              <a:rPr lang="en-US" sz="2400" dirty="0"/>
              <a:t> </a:t>
            </a:r>
            <a:r>
              <a:rPr lang="en-US" sz="2400" dirty="0" err="1"/>
              <a:t>muốn</a:t>
            </a:r>
            <a:r>
              <a:rPr lang="en-US" sz="2400" dirty="0"/>
              <a:t> </a:t>
            </a:r>
            <a:r>
              <a:rPr lang="en-US" sz="2400" dirty="0" err="1"/>
              <a:t>đưa</a:t>
            </a:r>
            <a:r>
              <a:rPr lang="en-US" sz="2400" dirty="0"/>
              <a:t> </a:t>
            </a:r>
            <a:r>
              <a:rPr lang="en-US" sz="2400" dirty="0" err="1"/>
              <a:t>vào</a:t>
            </a:r>
            <a:r>
              <a:rPr lang="en-US" sz="2400" dirty="0"/>
              <a:t> </a:t>
            </a:r>
            <a:r>
              <a:rPr lang="en-US" sz="2400" dirty="0" err="1"/>
              <a:t>cơ</a:t>
            </a:r>
            <a:r>
              <a:rPr lang="en-US" sz="2400" dirty="0"/>
              <a:t> </a:t>
            </a:r>
            <a:r>
              <a:rPr lang="en-US" sz="2400" dirty="0" err="1"/>
              <a:t>sở</a:t>
            </a:r>
            <a:r>
              <a:rPr lang="en-US" sz="2400" dirty="0"/>
              <a:t> </a:t>
            </a:r>
            <a:r>
              <a:rPr lang="en-US" sz="2400" dirty="0" err="1"/>
              <a:t>dữ</a:t>
            </a:r>
            <a:r>
              <a:rPr lang="en-US" sz="2400" dirty="0"/>
              <a:t> </a:t>
            </a:r>
            <a:r>
              <a:rPr lang="en-US" sz="2400" dirty="0" err="1"/>
              <a:t>liệu</a:t>
            </a:r>
            <a:r>
              <a:rPr lang="en-US" sz="2400" dirty="0"/>
              <a:t> </a:t>
            </a:r>
            <a:r>
              <a:rPr lang="en-US" sz="2400" dirty="0" err="1"/>
              <a:t>và</a:t>
            </a:r>
            <a:r>
              <a:rPr lang="en-US" sz="2400" dirty="0"/>
              <a:t> </a:t>
            </a:r>
            <a:r>
              <a:rPr lang="en-US" sz="2400" dirty="0" err="1"/>
              <a:t>ngược</a:t>
            </a:r>
            <a:r>
              <a:rPr lang="en-US" sz="2400" dirty="0"/>
              <a:t> </a:t>
            </a:r>
            <a:r>
              <a:rPr lang="en-US" sz="2400" dirty="0" err="1"/>
              <a:t>lại</a:t>
            </a:r>
            <a:r>
              <a:rPr lang="en-US" sz="2400" dirty="0"/>
              <a:t>.</a:t>
            </a:r>
            <a:endParaRPr lang="en-US" sz="2400" dirty="0" smtClean="0"/>
          </a:p>
          <a:p>
            <a:endParaRPr lang="en-US" sz="2400" dirty="0"/>
          </a:p>
        </p:txBody>
      </p:sp>
    </p:spTree>
    <p:extLst>
      <p:ext uri="{BB962C8B-B14F-4D97-AF65-F5344CB8AC3E}">
        <p14:creationId xmlns:p14="http://schemas.microsoft.com/office/powerpoint/2010/main" val="488933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8872"/>
            <a:ext cx="11106686" cy="999313"/>
          </a:xfrm>
        </p:spPr>
        <p:txBody>
          <a:bodyPr/>
          <a:lstStyle/>
          <a:p>
            <a:r>
              <a:rPr lang="en-US" b="1" dirty="0" err="1" smtClean="0"/>
              <a:t>Shortcode</a:t>
            </a:r>
            <a:r>
              <a:rPr lang="en-US" b="1" dirty="0" smtClean="0"/>
              <a:t> </a:t>
            </a:r>
            <a:r>
              <a:rPr lang="en-US" b="1" dirty="0" err="1" smtClean="0"/>
              <a:t>là</a:t>
            </a:r>
            <a:r>
              <a:rPr lang="en-US" b="1" dirty="0" smtClean="0"/>
              <a:t> </a:t>
            </a:r>
            <a:r>
              <a:rPr lang="en-US" b="1" dirty="0" err="1" smtClean="0"/>
              <a:t>gì</a:t>
            </a:r>
            <a:r>
              <a:rPr lang="en-US" b="1" dirty="0" smtClean="0"/>
              <a:t>?</a:t>
            </a:r>
            <a:endParaRPr lang="en-US" dirty="0"/>
          </a:p>
        </p:txBody>
      </p:sp>
      <p:sp>
        <p:nvSpPr>
          <p:cNvPr id="4" name="Rectangle 3"/>
          <p:cNvSpPr/>
          <p:nvPr/>
        </p:nvSpPr>
        <p:spPr>
          <a:xfrm>
            <a:off x="926912" y="3238185"/>
            <a:ext cx="10461524" cy="2677656"/>
          </a:xfrm>
          <a:prstGeom prst="rect">
            <a:avLst/>
          </a:prstGeom>
        </p:spPr>
        <p:txBody>
          <a:bodyPr wrap="square" anchor="ctr">
            <a:spAutoFit/>
          </a:bodyPr>
          <a:lstStyle/>
          <a:p>
            <a:pPr marL="342900" indent="-342900">
              <a:buFontTx/>
              <a:buChar char="-"/>
            </a:pPr>
            <a:r>
              <a:rPr lang="en-US" sz="2400" dirty="0" err="1" smtClean="0"/>
              <a:t>Là</a:t>
            </a:r>
            <a:r>
              <a:rPr lang="en-US" sz="2400" dirty="0" smtClean="0"/>
              <a:t> </a:t>
            </a:r>
            <a:r>
              <a:rPr lang="en-US" sz="2400" dirty="0" err="1" smtClean="0"/>
              <a:t>một</a:t>
            </a:r>
            <a:r>
              <a:rPr lang="en-US" sz="2400" dirty="0" smtClean="0"/>
              <a:t> </a:t>
            </a:r>
            <a:r>
              <a:rPr lang="en-US" sz="2400" dirty="0" err="1" smtClean="0"/>
              <a:t>đoạn</a:t>
            </a:r>
            <a:r>
              <a:rPr lang="en-US" sz="2400" dirty="0" smtClean="0"/>
              <a:t> code </a:t>
            </a:r>
            <a:r>
              <a:rPr lang="en-US" sz="2400" dirty="0" err="1" smtClean="0"/>
              <a:t>ngắn</a:t>
            </a:r>
            <a:r>
              <a:rPr lang="en-US" sz="2400" dirty="0" smtClean="0"/>
              <a:t>.</a:t>
            </a:r>
          </a:p>
          <a:p>
            <a:pPr marL="342900" indent="-342900">
              <a:buFontTx/>
              <a:buChar char="-"/>
            </a:pPr>
            <a:r>
              <a:rPr lang="en-US" sz="2400" dirty="0" err="1" smtClean="0"/>
              <a:t>Có</a:t>
            </a:r>
            <a:r>
              <a:rPr lang="en-US" sz="2400" dirty="0" smtClean="0"/>
              <a:t> </a:t>
            </a:r>
            <a:r>
              <a:rPr lang="en-US" sz="2400" dirty="0" err="1" smtClean="0"/>
              <a:t>tác</a:t>
            </a:r>
            <a:r>
              <a:rPr lang="en-US" sz="2400" dirty="0" smtClean="0"/>
              <a:t> </a:t>
            </a:r>
            <a:r>
              <a:rPr lang="en-US" sz="2400" dirty="0" err="1" smtClean="0"/>
              <a:t>dụng</a:t>
            </a:r>
            <a:r>
              <a:rPr lang="en-US" sz="2400" dirty="0" smtClean="0"/>
              <a:t> </a:t>
            </a:r>
            <a:r>
              <a:rPr lang="en-US" sz="2400" dirty="0" err="1" smtClean="0"/>
              <a:t>thực</a:t>
            </a:r>
            <a:r>
              <a:rPr lang="en-US" sz="2400" dirty="0" smtClean="0"/>
              <a:t> </a:t>
            </a:r>
            <a:r>
              <a:rPr lang="en-US" sz="2400" dirty="0" err="1" smtClean="0"/>
              <a:t>thi</a:t>
            </a:r>
            <a:r>
              <a:rPr lang="en-US" sz="2400" dirty="0" smtClean="0"/>
              <a:t> </a:t>
            </a:r>
            <a:r>
              <a:rPr lang="en-US" sz="2400" dirty="0" err="1" smtClean="0"/>
              <a:t>tác</a:t>
            </a:r>
            <a:r>
              <a:rPr lang="en-US" sz="2400" dirty="0" smtClean="0"/>
              <a:t> </a:t>
            </a:r>
            <a:r>
              <a:rPr lang="en-US" sz="2400" dirty="0" err="1" smtClean="0"/>
              <a:t>vụ</a:t>
            </a:r>
            <a:r>
              <a:rPr lang="en-US" sz="2400" dirty="0" smtClean="0"/>
              <a:t> </a:t>
            </a:r>
            <a:r>
              <a:rPr lang="en-US" sz="2400" dirty="0" err="1" smtClean="0"/>
              <a:t>gì</a:t>
            </a:r>
            <a:r>
              <a:rPr lang="en-US" sz="2400" dirty="0" smtClean="0"/>
              <a:t> </a:t>
            </a:r>
            <a:r>
              <a:rPr lang="en-US" sz="2400" dirty="0" err="1" smtClean="0"/>
              <a:t>đó</a:t>
            </a:r>
            <a:r>
              <a:rPr lang="en-US" sz="2400" dirty="0" smtClean="0"/>
              <a:t> </a:t>
            </a:r>
            <a:r>
              <a:rPr lang="en-US" sz="2400" dirty="0" err="1" smtClean="0"/>
              <a:t>mà</a:t>
            </a:r>
            <a:r>
              <a:rPr lang="en-US" sz="2400" dirty="0" smtClean="0"/>
              <a:t> </a:t>
            </a:r>
            <a:r>
              <a:rPr lang="en-US" sz="2400" dirty="0" err="1" smtClean="0"/>
              <a:t>bạn</a:t>
            </a:r>
            <a:r>
              <a:rPr lang="en-US" sz="2400" dirty="0" smtClean="0"/>
              <a:t> </a:t>
            </a:r>
            <a:r>
              <a:rPr lang="en-US" sz="2400" dirty="0" err="1" smtClean="0"/>
              <a:t>đã</a:t>
            </a:r>
            <a:r>
              <a:rPr lang="en-US" sz="2400" dirty="0" smtClean="0"/>
              <a:t> </a:t>
            </a:r>
            <a:r>
              <a:rPr lang="en-US" sz="2400" dirty="0" err="1" smtClean="0"/>
              <a:t>định</a:t>
            </a:r>
            <a:r>
              <a:rPr lang="en-US" sz="2400" dirty="0" smtClean="0"/>
              <a:t> </a:t>
            </a:r>
            <a:r>
              <a:rPr lang="en-US" sz="2400" dirty="0" err="1" smtClean="0"/>
              <a:t>sẵn</a:t>
            </a:r>
            <a:r>
              <a:rPr lang="en-US" sz="2400" dirty="0" smtClean="0"/>
              <a:t> </a:t>
            </a:r>
            <a:r>
              <a:rPr lang="en-US" sz="2400" dirty="0" err="1" smtClean="0"/>
              <a:t>cho</a:t>
            </a:r>
            <a:r>
              <a:rPr lang="en-US" sz="2400" dirty="0" smtClean="0"/>
              <a:t> </a:t>
            </a:r>
            <a:r>
              <a:rPr lang="en-US" sz="2400" dirty="0" err="1" smtClean="0"/>
              <a:t>nó</a:t>
            </a:r>
            <a:r>
              <a:rPr lang="en-US" sz="2400" dirty="0" smtClean="0"/>
              <a:t> </a:t>
            </a:r>
            <a:r>
              <a:rPr lang="en-US" sz="2400" dirty="0" err="1" smtClean="0"/>
              <a:t>trong</a:t>
            </a:r>
            <a:r>
              <a:rPr lang="en-US" sz="2400" dirty="0" smtClean="0"/>
              <a:t> </a:t>
            </a:r>
            <a:r>
              <a:rPr lang="en-US" sz="2400" dirty="0" err="1" smtClean="0"/>
              <a:t>lúc</a:t>
            </a:r>
            <a:r>
              <a:rPr lang="en-US" sz="2400" dirty="0" smtClean="0"/>
              <a:t> </a:t>
            </a:r>
            <a:r>
              <a:rPr lang="en-US" sz="2400" dirty="0" err="1" smtClean="0"/>
              <a:t>tạo</a:t>
            </a:r>
            <a:r>
              <a:rPr lang="en-US" sz="2400" dirty="0" smtClean="0"/>
              <a:t> </a:t>
            </a:r>
            <a:r>
              <a:rPr lang="en-US" sz="2400" dirty="0" err="1" smtClean="0"/>
              <a:t>shortcode</a:t>
            </a:r>
            <a:r>
              <a:rPr lang="en-US" sz="2400" dirty="0" smtClean="0"/>
              <a:t>.</a:t>
            </a:r>
          </a:p>
          <a:p>
            <a:pPr marL="342900" indent="-342900">
              <a:buFontTx/>
              <a:buChar char="-"/>
            </a:pPr>
            <a:endParaRPr lang="en-US" sz="2400" dirty="0"/>
          </a:p>
          <a:p>
            <a:r>
              <a:rPr lang="en-US" sz="2400" dirty="0" err="1" smtClean="0"/>
              <a:t>Ví</a:t>
            </a:r>
            <a:r>
              <a:rPr lang="en-US" sz="2400" dirty="0" smtClean="0"/>
              <a:t> </a:t>
            </a:r>
            <a:r>
              <a:rPr lang="en-US" sz="2400" dirty="0" err="1" smtClean="0"/>
              <a:t>dụ</a:t>
            </a:r>
            <a:r>
              <a:rPr lang="en-US" sz="2400" dirty="0" smtClean="0"/>
              <a:t>: </a:t>
            </a:r>
            <a:r>
              <a:rPr lang="en-US" sz="2400" dirty="0" err="1" smtClean="0"/>
              <a:t>Khi</a:t>
            </a:r>
            <a:r>
              <a:rPr lang="en-US" sz="2400" dirty="0" smtClean="0"/>
              <a:t> </a:t>
            </a:r>
            <a:r>
              <a:rPr lang="en-US" sz="2400" dirty="0" err="1" smtClean="0"/>
              <a:t>bạn</a:t>
            </a:r>
            <a:r>
              <a:rPr lang="en-US" sz="2400" dirty="0" smtClean="0"/>
              <a:t> </a:t>
            </a:r>
            <a:r>
              <a:rPr lang="en-US" sz="2400" dirty="0" err="1" smtClean="0"/>
              <a:t>viết</a:t>
            </a:r>
            <a:r>
              <a:rPr lang="en-US" sz="2400" dirty="0" smtClean="0"/>
              <a:t> 1 plugin, </a:t>
            </a:r>
            <a:r>
              <a:rPr lang="en-US" sz="2400" dirty="0" err="1" smtClean="0"/>
              <a:t>các</a:t>
            </a:r>
            <a:r>
              <a:rPr lang="en-US" sz="2400" dirty="0" smtClean="0"/>
              <a:t> </a:t>
            </a:r>
            <a:r>
              <a:rPr lang="en-US" sz="2400" dirty="0" err="1" smtClean="0"/>
              <a:t>bạn</a:t>
            </a:r>
            <a:r>
              <a:rPr lang="en-US" sz="2400" dirty="0" smtClean="0"/>
              <a:t> </a:t>
            </a:r>
            <a:r>
              <a:rPr lang="en-US" sz="2400" dirty="0" err="1" smtClean="0"/>
              <a:t>khai</a:t>
            </a:r>
            <a:r>
              <a:rPr lang="en-US" sz="2400" dirty="0" smtClean="0"/>
              <a:t> </a:t>
            </a:r>
            <a:r>
              <a:rPr lang="en-US" sz="2400" dirty="0" err="1" smtClean="0"/>
              <a:t>báo</a:t>
            </a:r>
            <a:r>
              <a:rPr lang="en-US" sz="2400" dirty="0" smtClean="0"/>
              <a:t> </a:t>
            </a:r>
            <a:r>
              <a:rPr lang="en-US" sz="2400" dirty="0" err="1" smtClean="0"/>
              <a:t>shortcode</a:t>
            </a:r>
            <a:r>
              <a:rPr lang="en-US" sz="2400" dirty="0" smtClean="0"/>
              <a:t> </a:t>
            </a:r>
            <a:r>
              <a:rPr lang="en-US" sz="2400" dirty="0" err="1" smtClean="0"/>
              <a:t>tại</a:t>
            </a:r>
            <a:r>
              <a:rPr lang="en-US" sz="2400" dirty="0" smtClean="0"/>
              <a:t> file </a:t>
            </a:r>
            <a:r>
              <a:rPr lang="en-US" sz="2400" dirty="0" err="1" smtClean="0"/>
              <a:t>nguồn</a:t>
            </a:r>
            <a:r>
              <a:rPr lang="en-US" sz="2400" dirty="0" smtClean="0"/>
              <a:t> </a:t>
            </a:r>
            <a:r>
              <a:rPr lang="en-US" sz="2400" dirty="0" err="1" smtClean="0"/>
              <a:t>của</a:t>
            </a:r>
            <a:r>
              <a:rPr lang="en-US" sz="2400" dirty="0" smtClean="0"/>
              <a:t> plugin </a:t>
            </a:r>
            <a:r>
              <a:rPr lang="en-US" sz="2400" dirty="0" err="1" smtClean="0"/>
              <a:t>đó</a:t>
            </a:r>
            <a:r>
              <a:rPr lang="en-US" sz="2400" dirty="0" smtClean="0"/>
              <a:t>, </a:t>
            </a:r>
            <a:r>
              <a:rPr lang="en-US" sz="2400" dirty="0" err="1" smtClean="0"/>
              <a:t>thì</a:t>
            </a:r>
            <a:r>
              <a:rPr lang="en-US" sz="2400" dirty="0" smtClean="0"/>
              <a:t> </a:t>
            </a:r>
            <a:r>
              <a:rPr lang="en-US" sz="2400" dirty="0" err="1" smtClean="0"/>
              <a:t>khi</a:t>
            </a:r>
            <a:r>
              <a:rPr lang="en-US" sz="2400" dirty="0" smtClean="0"/>
              <a:t> </a:t>
            </a:r>
            <a:r>
              <a:rPr lang="en-US" sz="2400" dirty="0" err="1" smtClean="0"/>
              <a:t>bạn</a:t>
            </a:r>
            <a:r>
              <a:rPr lang="en-US" sz="2400" dirty="0" smtClean="0"/>
              <a:t> </a:t>
            </a:r>
            <a:r>
              <a:rPr lang="en-US" sz="2400" dirty="0" err="1" smtClean="0"/>
              <a:t>muốn</a:t>
            </a:r>
            <a:r>
              <a:rPr lang="en-US" sz="2400" dirty="0" smtClean="0"/>
              <a:t> </a:t>
            </a:r>
            <a:r>
              <a:rPr lang="en-US" sz="2400" dirty="0" err="1" smtClean="0"/>
              <a:t>sử</a:t>
            </a:r>
            <a:r>
              <a:rPr lang="en-US" sz="2400" dirty="0" smtClean="0"/>
              <a:t> </a:t>
            </a:r>
            <a:r>
              <a:rPr lang="en-US" sz="2400" dirty="0" err="1" smtClean="0"/>
              <a:t>dụng</a:t>
            </a:r>
            <a:r>
              <a:rPr lang="en-US" sz="2400" dirty="0" smtClean="0"/>
              <a:t> </a:t>
            </a:r>
            <a:r>
              <a:rPr lang="en-US" sz="2400" dirty="0" err="1" smtClean="0"/>
              <a:t>chức</a:t>
            </a:r>
            <a:r>
              <a:rPr lang="en-US" sz="2400" dirty="0" smtClean="0"/>
              <a:t> </a:t>
            </a:r>
            <a:r>
              <a:rPr lang="en-US" sz="2400" dirty="0" err="1" smtClean="0"/>
              <a:t>năng</a:t>
            </a:r>
            <a:r>
              <a:rPr lang="en-US" sz="2400" dirty="0" smtClean="0"/>
              <a:t> </a:t>
            </a:r>
            <a:r>
              <a:rPr lang="en-US" sz="2400" dirty="0" err="1" smtClean="0"/>
              <a:t>của</a:t>
            </a:r>
            <a:r>
              <a:rPr lang="en-US" sz="2400" dirty="0" smtClean="0"/>
              <a:t> plugin </a:t>
            </a:r>
            <a:r>
              <a:rPr lang="en-US" sz="2400" dirty="0" err="1" smtClean="0"/>
              <a:t>mà</a:t>
            </a:r>
            <a:r>
              <a:rPr lang="en-US" sz="2400" dirty="0" smtClean="0"/>
              <a:t> </a:t>
            </a:r>
            <a:r>
              <a:rPr lang="en-US" sz="2400" dirty="0" err="1" smtClean="0"/>
              <a:t>các</a:t>
            </a:r>
            <a:r>
              <a:rPr lang="en-US" sz="2400" dirty="0" smtClean="0"/>
              <a:t> </a:t>
            </a:r>
            <a:r>
              <a:rPr lang="en-US" sz="2400" dirty="0" err="1" smtClean="0"/>
              <a:t>bạn</a:t>
            </a:r>
            <a:r>
              <a:rPr lang="en-US" sz="2400" dirty="0" smtClean="0"/>
              <a:t> </a:t>
            </a:r>
            <a:r>
              <a:rPr lang="en-US" sz="2400" dirty="0" err="1" smtClean="0"/>
              <a:t>đã</a:t>
            </a:r>
            <a:r>
              <a:rPr lang="en-US" sz="2400" dirty="0" smtClean="0"/>
              <a:t> </a:t>
            </a:r>
            <a:r>
              <a:rPr lang="en-US" sz="2400" dirty="0" err="1" smtClean="0"/>
              <a:t>viết</a:t>
            </a:r>
            <a:r>
              <a:rPr lang="en-US" sz="2400" dirty="0" smtClean="0"/>
              <a:t> </a:t>
            </a:r>
            <a:r>
              <a:rPr lang="en-US" sz="2400" dirty="0" err="1" smtClean="0"/>
              <a:t>thì</a:t>
            </a:r>
            <a:r>
              <a:rPr lang="en-US" sz="2400" dirty="0" smtClean="0"/>
              <a:t> </a:t>
            </a:r>
            <a:r>
              <a:rPr lang="en-US" sz="2400" dirty="0" err="1" smtClean="0"/>
              <a:t>các</a:t>
            </a:r>
            <a:r>
              <a:rPr lang="en-US" sz="2400" dirty="0" smtClean="0"/>
              <a:t> </a:t>
            </a:r>
            <a:r>
              <a:rPr lang="en-US" sz="2400" dirty="0" err="1" smtClean="0"/>
              <a:t>bạn</a:t>
            </a:r>
            <a:r>
              <a:rPr lang="en-US" sz="2400" dirty="0" smtClean="0"/>
              <a:t> </a:t>
            </a:r>
            <a:r>
              <a:rPr lang="en-US" sz="2400" dirty="0" err="1" smtClean="0"/>
              <a:t>chỉ</a:t>
            </a:r>
            <a:r>
              <a:rPr lang="en-US" sz="2400" dirty="0" smtClean="0"/>
              <a:t> </a:t>
            </a:r>
            <a:r>
              <a:rPr lang="en-US" sz="2400" dirty="0" err="1" smtClean="0"/>
              <a:t>việc</a:t>
            </a:r>
            <a:r>
              <a:rPr lang="en-US" sz="2400" dirty="0" smtClean="0"/>
              <a:t> </a:t>
            </a:r>
            <a:r>
              <a:rPr lang="en-US" sz="2400" dirty="0" err="1" smtClean="0"/>
              <a:t>gọi</a:t>
            </a:r>
            <a:r>
              <a:rPr lang="en-US" sz="2400" dirty="0" smtClean="0"/>
              <a:t> </a:t>
            </a:r>
            <a:r>
              <a:rPr lang="en-US" sz="2400" dirty="0" err="1" smtClean="0"/>
              <a:t>shortcode</a:t>
            </a:r>
            <a:r>
              <a:rPr lang="en-US" sz="2400" dirty="0" smtClean="0"/>
              <a:t> </a:t>
            </a:r>
            <a:r>
              <a:rPr lang="en-US" sz="2400" dirty="0" err="1" smtClean="0"/>
              <a:t>ra</a:t>
            </a:r>
            <a:r>
              <a:rPr lang="en-US" sz="2400" dirty="0" smtClean="0"/>
              <a:t> </a:t>
            </a:r>
            <a:r>
              <a:rPr lang="en-US" sz="2400" dirty="0" err="1" smtClean="0"/>
              <a:t>là</a:t>
            </a:r>
            <a:r>
              <a:rPr lang="en-US" sz="2400" dirty="0" smtClean="0"/>
              <a:t> </a:t>
            </a:r>
            <a:r>
              <a:rPr lang="en-US" sz="2400" dirty="0" err="1" smtClean="0"/>
              <a:t>hoàn</a:t>
            </a:r>
            <a:r>
              <a:rPr lang="en-US" sz="2400" dirty="0" smtClean="0"/>
              <a:t> </a:t>
            </a:r>
            <a:r>
              <a:rPr lang="en-US" sz="2400" dirty="0" err="1" smtClean="0"/>
              <a:t>toàn</a:t>
            </a:r>
            <a:r>
              <a:rPr lang="en-US" sz="2400" dirty="0" smtClean="0"/>
              <a:t> </a:t>
            </a:r>
            <a:r>
              <a:rPr lang="en-US" sz="2400" dirty="0" err="1" smtClean="0"/>
              <a:t>thực</a:t>
            </a:r>
            <a:r>
              <a:rPr lang="en-US" sz="2400" dirty="0" smtClean="0"/>
              <a:t> </a:t>
            </a:r>
            <a:r>
              <a:rPr lang="en-US" sz="2400" dirty="0" err="1" smtClean="0"/>
              <a:t>thi</a:t>
            </a:r>
            <a:r>
              <a:rPr lang="en-US" sz="2400" dirty="0" smtClean="0"/>
              <a:t> </a:t>
            </a:r>
            <a:r>
              <a:rPr lang="en-US" sz="2400" dirty="0" err="1" smtClean="0"/>
              <a:t>được</a:t>
            </a:r>
            <a:r>
              <a:rPr lang="en-US" sz="2400" dirty="0" smtClean="0"/>
              <a:t>.</a:t>
            </a:r>
            <a:endParaRPr lang="en-US" sz="2400" dirty="0"/>
          </a:p>
        </p:txBody>
      </p:sp>
    </p:spTree>
    <p:extLst>
      <p:ext uri="{BB962C8B-B14F-4D97-AF65-F5344CB8AC3E}">
        <p14:creationId xmlns:p14="http://schemas.microsoft.com/office/powerpoint/2010/main" val="7844430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5" y="2442136"/>
            <a:ext cx="10780179" cy="794064"/>
          </a:xfrm>
        </p:spPr>
        <p:txBody>
          <a:bodyPr/>
          <a:lstStyle/>
          <a:p>
            <a:r>
              <a:rPr lang="en-US" sz="4400" dirty="0" smtClean="0"/>
              <a:t>TIME FOR </a:t>
            </a:r>
            <a:r>
              <a:rPr lang="en-US" sz="4400" smtClean="0"/>
              <a:t>CODE PLUGIN WORDPRESS </a:t>
            </a:r>
            <a:r>
              <a:rPr lang="en-US" sz="4400" dirty="0" smtClean="0">
                <a:sym typeface="Wingdings" panose="05000000000000000000" pitchFamily="2" charset="2"/>
              </a:rPr>
              <a:t></a:t>
            </a:r>
            <a:endParaRPr lang="en-US" sz="4400" dirty="0"/>
          </a:p>
        </p:txBody>
      </p:sp>
      <p:sp>
        <p:nvSpPr>
          <p:cNvPr id="2" name="Text Placeholder 1"/>
          <p:cNvSpPr>
            <a:spLocks noGrp="1"/>
          </p:cNvSpPr>
          <p:nvPr>
            <p:ph type="body" sz="quarter" idx="12"/>
          </p:nvPr>
        </p:nvSpPr>
        <p:spPr/>
        <p:txBody>
          <a:bodyPr/>
          <a:lstStyle/>
          <a:p>
            <a:endParaRPr lang="en-GB" dirty="0"/>
          </a:p>
        </p:txBody>
      </p:sp>
      <p:sp>
        <p:nvSpPr>
          <p:cNvPr id="5" name="Text Placeholder 4"/>
          <p:cNvSpPr>
            <a:spLocks noGrp="1"/>
          </p:cNvSpPr>
          <p:nvPr>
            <p:ph type="body" sz="quarter" idx="13"/>
          </p:nvPr>
        </p:nvSpPr>
        <p:spPr/>
        <p:txBody>
          <a:bodyPr/>
          <a:lstStyle/>
          <a:p>
            <a:endParaRPr lang="en-GB" dirty="0"/>
          </a:p>
        </p:txBody>
      </p:sp>
    </p:spTree>
    <p:extLst>
      <p:ext uri="{BB962C8B-B14F-4D97-AF65-F5344CB8AC3E}">
        <p14:creationId xmlns:p14="http://schemas.microsoft.com/office/powerpoint/2010/main" val="1177326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731111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401858"/>
            <a:ext cx="11151917" cy="609398"/>
          </a:xfrm>
        </p:spPr>
        <p:txBody>
          <a:bodyPr vert="horz" wrap="square" lIns="91440" tIns="45720" rIns="91440" bIns="45720" rtlCol="0" anchor="ctr">
            <a:normAutofit fontScale="90000"/>
          </a:bodyPr>
          <a:lstStyle/>
          <a:p>
            <a:pPr algn="ctr" defTabSz="914400"/>
            <a:r>
              <a:rPr lang="en-US" sz="4400" dirty="0">
                <a:solidFill>
                  <a:schemeClr val="tx1"/>
                </a:solidFill>
                <a:latin typeface="+mj-lt"/>
                <a:ea typeface="+mj-ea"/>
                <a:cs typeface="+mj-cs"/>
              </a:rPr>
              <a:t>Azure Services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3868"/>
            <a:ext cx="12192000" cy="5554132"/>
          </a:xfrm>
          <a:prstGeom prst="rect">
            <a:avLst/>
          </a:prstGeom>
        </p:spPr>
      </p:pic>
    </p:spTree>
    <p:extLst>
      <p:ext uri="{BB962C8B-B14F-4D97-AF65-F5344CB8AC3E}">
        <p14:creationId xmlns:p14="http://schemas.microsoft.com/office/powerpoint/2010/main" val="88339748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87"/>
            <a:ext cx="12190271" cy="7270626"/>
          </a:xfrm>
          <a:prstGeom prst="rect">
            <a:avLst/>
          </a:prstGeom>
        </p:spPr>
      </p:pic>
    </p:spTree>
    <p:extLst>
      <p:ext uri="{BB962C8B-B14F-4D97-AF65-F5344CB8AC3E}">
        <p14:creationId xmlns:p14="http://schemas.microsoft.com/office/powerpoint/2010/main" val="64881562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 a Web Site</a:t>
            </a:r>
          </a:p>
        </p:txBody>
      </p:sp>
      <p:sp>
        <p:nvSpPr>
          <p:cNvPr id="3" name="TextBox 2"/>
          <p:cNvSpPr txBox="1"/>
          <p:nvPr/>
        </p:nvSpPr>
        <p:spPr>
          <a:xfrm>
            <a:off x="1974406" y="1585913"/>
            <a:ext cx="8252311" cy="646331"/>
          </a:xfrm>
          <a:prstGeom prst="rect">
            <a:avLst/>
          </a:prstGeom>
          <a:noFill/>
        </p:spPr>
        <p:txBody>
          <a:bodyPr wrap="square" rtlCol="0">
            <a:spAutoFit/>
          </a:bodyPr>
          <a:lstStyle/>
          <a:p>
            <a:pPr algn="ctr"/>
            <a:r>
              <a:rPr lang="en-US" dirty="0"/>
              <a:t>Use prebuilt templates to build a personal Web site with technologies you know, or create a commercial Web site that scales to serve millions of customers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4553" y="2509386"/>
            <a:ext cx="2113205" cy="103503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4553" y="4374962"/>
            <a:ext cx="1888379" cy="134830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45767" y="5186968"/>
            <a:ext cx="1970068" cy="1072593"/>
          </a:xfrm>
          <a:prstGeom prst="rect">
            <a:avLst/>
          </a:prstGeom>
        </p:spPr>
      </p:pic>
      <p:pic>
        <p:nvPicPr>
          <p:cNvPr id="9" name="Picture 8"/>
          <p:cNvPicPr>
            <a:picLocks noChangeAspect="1"/>
          </p:cNvPicPr>
          <p:nvPr/>
        </p:nvPicPr>
        <p:blipFill>
          <a:blip r:embed="rId6"/>
          <a:stretch>
            <a:fillRect/>
          </a:stretch>
        </p:blipFill>
        <p:spPr>
          <a:xfrm>
            <a:off x="7973919" y="3808839"/>
            <a:ext cx="3200400" cy="6858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913" y="2485632"/>
            <a:ext cx="6364680" cy="3773929"/>
          </a:xfrm>
          <a:prstGeom prst="rect">
            <a:avLst/>
          </a:prstGeom>
        </p:spPr>
      </p:pic>
      <p:pic>
        <p:nvPicPr>
          <p:cNvPr id="10" name="Picture 9"/>
          <p:cNvPicPr>
            <a:picLocks noChangeAspect="1"/>
          </p:cNvPicPr>
          <p:nvPr/>
        </p:nvPicPr>
        <p:blipFill>
          <a:blip r:embed="rId8"/>
          <a:stretch>
            <a:fillRect/>
          </a:stretch>
        </p:blipFill>
        <p:spPr>
          <a:xfrm>
            <a:off x="9953683" y="2485632"/>
            <a:ext cx="1597871" cy="1140788"/>
          </a:xfrm>
          <a:prstGeom prst="rect">
            <a:avLst/>
          </a:prstGeom>
        </p:spPr>
      </p:pic>
    </p:spTree>
    <p:extLst>
      <p:ext uri="{BB962C8B-B14F-4D97-AF65-F5344CB8AC3E}">
        <p14:creationId xmlns:p14="http://schemas.microsoft.com/office/powerpoint/2010/main" val="161357013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5479</Words>
  <Application>Microsoft Macintosh PowerPoint</Application>
  <PresentationFormat>Widescreen</PresentationFormat>
  <Paragraphs>554</Paragraphs>
  <Slides>69</Slides>
  <Notes>49</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69</vt:i4>
      </vt:variant>
    </vt:vector>
  </HeadingPairs>
  <TitlesOfParts>
    <vt:vector size="85" baseType="lpstr">
      <vt:lpstr>Avenir LT Pro 45 Book</vt:lpstr>
      <vt:lpstr>Calibri</vt:lpstr>
      <vt:lpstr>Consolas</vt:lpstr>
      <vt:lpstr>Kozuka Gothic Pro R</vt:lpstr>
      <vt:lpstr>Microsoft YaHei</vt:lpstr>
      <vt:lpstr>ＭＳ Ｐゴシック</vt:lpstr>
      <vt:lpstr>Segoe Semibold</vt:lpstr>
      <vt:lpstr>Segoe UI</vt:lpstr>
      <vt:lpstr>Segoe UI Light</vt:lpstr>
      <vt:lpstr>Segoe UI Semilight</vt:lpstr>
      <vt:lpstr>Wingdings</vt:lpstr>
      <vt:lpstr>Arial</vt:lpstr>
      <vt:lpstr>BUILD CHARCOAL BACKGROUND</vt:lpstr>
      <vt:lpstr>1_BUILD CHARCOAL BACKGROUND</vt:lpstr>
      <vt:lpstr>BUILD WHITE TEMPLATE</vt:lpstr>
      <vt:lpstr>5-30629_Build_Template_WHITE</vt:lpstr>
      <vt:lpstr>PowerPoint Presentation</vt:lpstr>
      <vt:lpstr>Azure Overview</vt:lpstr>
      <vt:lpstr>PowerPoint Presentation</vt:lpstr>
      <vt:lpstr>What is the Cloud?</vt:lpstr>
      <vt:lpstr>PowerPoint Presentation</vt:lpstr>
      <vt:lpstr>Azure Data Centers</vt:lpstr>
      <vt:lpstr>Azure Services</vt:lpstr>
      <vt:lpstr>PowerPoint Presentation</vt:lpstr>
      <vt:lpstr>Publish a Web Site</vt:lpstr>
      <vt:lpstr>Perform Real-Time Fraud Detection</vt:lpstr>
      <vt:lpstr>Process Data from IoT Devices</vt:lpstr>
      <vt:lpstr>Identify Faces</vt:lpstr>
      <vt:lpstr>Perform Sentiment Analysis</vt:lpstr>
      <vt:lpstr>Many Languages, Many SDKs</vt:lpstr>
      <vt:lpstr>PowerPoint Presentation</vt:lpstr>
      <vt:lpstr>Azure Web Apps</vt:lpstr>
      <vt:lpstr>Azure App Service Family</vt:lpstr>
      <vt:lpstr>Azure Web Apps</vt:lpstr>
      <vt:lpstr>Scaling - Cloud Computing Patterns</vt:lpstr>
      <vt:lpstr>Scaling Up vs. Scaling Out</vt:lpstr>
      <vt:lpstr>Manual Scaling vs. Auto-Scaling</vt:lpstr>
      <vt:lpstr>PowerPoint Presentation</vt:lpstr>
      <vt:lpstr>PowerPoint Presentation</vt:lpstr>
      <vt:lpstr>PowerPoint Presentation</vt:lpstr>
      <vt:lpstr>Deployment Slots</vt:lpstr>
      <vt:lpstr>A/B Testing</vt:lpstr>
      <vt:lpstr>Continuous Integration</vt:lpstr>
      <vt:lpstr>Continuous Integration + Deployment Slots</vt:lpstr>
      <vt:lpstr>App Service Plans</vt:lpstr>
      <vt:lpstr>Tech Course @PTIT FY 17</vt:lpstr>
      <vt:lpstr>Content Tech Course   Day 1 - PHP &amp; MySQL, Overview WordPress. Day 2 – Code Template for WordPress. Day 3 – Code Plugin for WordPress. Introduce Hackathon. Day 4 – Presentation, Review Hackathon and Q&amp;A Tech Course.</vt:lpstr>
      <vt:lpstr>Tech Course @PTIT FY17 Day 1 </vt:lpstr>
      <vt:lpstr>Agenda</vt:lpstr>
      <vt:lpstr>PHP &amp; MySQL </vt:lpstr>
      <vt:lpstr>PHP &amp; MySQL</vt:lpstr>
      <vt:lpstr>PHP &amp; MySQL</vt:lpstr>
      <vt:lpstr>WordPress </vt:lpstr>
      <vt:lpstr>WordPress</vt:lpstr>
      <vt:lpstr>Create Web App using WordPress on Azure</vt:lpstr>
      <vt:lpstr>Deploy time </vt:lpstr>
      <vt:lpstr>Sau khóa học này, bọn mình hy vọng mọi người có thể bắt đầu website của chính bản thân, bắt đầu từ những themes, widget, v.v…  Nếu bạn có thắc mắc gì, đừng ngần ngại đưa ra câu hỏi vào cuối mỗi buổi học </vt:lpstr>
      <vt:lpstr>WordPress Techniques</vt:lpstr>
      <vt:lpstr>Take a look</vt:lpstr>
      <vt:lpstr>PowerPoint Presentation</vt:lpstr>
      <vt:lpstr>Tech Course @PTIT FY17 Day 2 – Code themes for WordPress</vt:lpstr>
      <vt:lpstr>Cấu trúc giao diện trong WordPress</vt:lpstr>
      <vt:lpstr>functions.php</vt:lpstr>
      <vt:lpstr>header.php</vt:lpstr>
      <vt:lpstr>footer.php</vt:lpstr>
      <vt:lpstr>index.php</vt:lpstr>
      <vt:lpstr>content.php</vt:lpstr>
      <vt:lpstr>Post format</vt:lpstr>
      <vt:lpstr>single.php &amp; page.php</vt:lpstr>
      <vt:lpstr>Code trang lưu trữ và trang 404</vt:lpstr>
      <vt:lpstr>sidebar.php</vt:lpstr>
      <vt:lpstr>Custom Page Template</vt:lpstr>
      <vt:lpstr>Code CSS cho themes</vt:lpstr>
      <vt:lpstr>Thêm chức năng Theme Option</vt:lpstr>
      <vt:lpstr>TIME FOR CODE THEMES WORDPRESS </vt:lpstr>
      <vt:lpstr>Tech Course @PTIT FY17 Day 3 – Code plugin for WordPress</vt:lpstr>
      <vt:lpstr>Plugin là gì?</vt:lpstr>
      <vt:lpstr>Kiến thức cần có để viết 1 plugin?</vt:lpstr>
      <vt:lpstr>Cấu trúc của 1 plugin WordPress</vt:lpstr>
      <vt:lpstr>Hook là gì?</vt:lpstr>
      <vt:lpstr>Action Hook là gì?</vt:lpstr>
      <vt:lpstr>Filter Hook là gì?</vt:lpstr>
      <vt:lpstr>Shortcode là gì?</vt:lpstr>
      <vt:lpstr>TIME FOR CODE PLUGIN WORDPRESS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2015-08-17T14:59:48Z</dcterms:created>
  <dcterms:modified xsi:type="dcterms:W3CDTF">2016-09-23T14:27:42Z</dcterms:modified>
</cp:coreProperties>
</file>